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9" r:id="rId3"/>
    <p:sldId id="266" r:id="rId4"/>
    <p:sldId id="268" r:id="rId5"/>
    <p:sldId id="267" r:id="rId6"/>
    <p:sldId id="265" r:id="rId7"/>
    <p:sldId id="270" r:id="rId8"/>
    <p:sldId id="275" r:id="rId9"/>
    <p:sldId id="278" r:id="rId10"/>
    <p:sldId id="279" r:id="rId11"/>
    <p:sldId id="282" r:id="rId12"/>
    <p:sldId id="284" r:id="rId13"/>
    <p:sldId id="281" r:id="rId14"/>
    <p:sldId id="263" r:id="rId15"/>
    <p:sldId id="283" r:id="rId16"/>
    <p:sldId id="285" r:id="rId17"/>
    <p:sldId id="280" r:id="rId18"/>
    <p:sldId id="286" r:id="rId19"/>
    <p:sldId id="287" r:id="rId20"/>
    <p:sldId id="288" r:id="rId21"/>
    <p:sldId id="303" r:id="rId22"/>
    <p:sldId id="304" r:id="rId23"/>
    <p:sldId id="302" r:id="rId24"/>
    <p:sldId id="305" r:id="rId25"/>
    <p:sldId id="306" r:id="rId26"/>
    <p:sldId id="301" r:id="rId27"/>
    <p:sldId id="289" r:id="rId28"/>
    <p:sldId id="298" r:id="rId29"/>
    <p:sldId id="299" r:id="rId30"/>
    <p:sldId id="300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297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C00000"/>
    <a:srgbClr val="1C1C1C"/>
    <a:srgbClr val="333333"/>
    <a:srgbClr val="002451"/>
    <a:srgbClr val="292929"/>
    <a:srgbClr val="4D4D4D"/>
    <a:srgbClr val="000000"/>
    <a:srgbClr val="FFFFF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53" autoAdjust="0"/>
    <p:restoredTop sz="94660"/>
  </p:normalViewPr>
  <p:slideViewPr>
    <p:cSldViewPr snapToGrid="0">
      <p:cViewPr>
        <p:scale>
          <a:sx n="100" d="100"/>
          <a:sy n="100" d="100"/>
        </p:scale>
        <p:origin x="100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 11"/>
          <p:cNvGrpSpPr/>
          <p:nvPr userDrawn="1"/>
        </p:nvGrpSpPr>
        <p:grpSpPr>
          <a:xfrm>
            <a:off x="319268" y="6090357"/>
            <a:ext cx="760232" cy="430532"/>
            <a:chOff x="1881367" y="1122364"/>
            <a:chExt cx="8429265" cy="4773631"/>
          </a:xfrm>
          <a:solidFill>
            <a:schemeClr val="tx1"/>
          </a:solidFill>
        </p:grpSpPr>
        <p:sp>
          <p:nvSpPr>
            <p:cNvPr id="8" name="Gelijkbenige driehoek 7"/>
            <p:cNvSpPr/>
            <p:nvPr/>
          </p:nvSpPr>
          <p:spPr>
            <a:xfrm>
              <a:off x="1881367" y="1230540"/>
              <a:ext cx="4568059" cy="46654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  <p:sp>
          <p:nvSpPr>
            <p:cNvPr id="11" name="Vrije vorm 10"/>
            <p:cNvSpPr/>
            <p:nvPr/>
          </p:nvSpPr>
          <p:spPr>
            <a:xfrm>
              <a:off x="6915744" y="1122364"/>
              <a:ext cx="3394888" cy="4773631"/>
            </a:xfrm>
            <a:custGeom>
              <a:avLst/>
              <a:gdLst>
                <a:gd name="connsiteX0" fmla="*/ 1598723 w 3394888"/>
                <a:gd name="connsiteY0" fmla="*/ 0 h 4773631"/>
                <a:gd name="connsiteX1" fmla="*/ 2868804 w 3394888"/>
                <a:gd name="connsiteY1" fmla="*/ 526085 h 4773631"/>
                <a:gd name="connsiteX2" fmla="*/ 2868804 w 3394888"/>
                <a:gd name="connsiteY2" fmla="*/ 3066245 h 4773631"/>
                <a:gd name="connsiteX3" fmla="*/ 2868804 w 3394888"/>
                <a:gd name="connsiteY3" fmla="*/ 3066244 h 4773631"/>
                <a:gd name="connsiteX4" fmla="*/ 1087332 w 3394888"/>
                <a:gd name="connsiteY4" fmla="*/ 3518348 h 4773631"/>
                <a:gd name="connsiteX5" fmla="*/ 1084233 w 3394888"/>
                <a:gd name="connsiteY5" fmla="*/ 3517264 h 4773631"/>
                <a:gd name="connsiteX6" fmla="*/ 1084233 w 3394888"/>
                <a:gd name="connsiteY6" fmla="*/ 4773631 h 4773631"/>
                <a:gd name="connsiteX7" fmla="*/ 0 w 3394888"/>
                <a:gd name="connsiteY7" fmla="*/ 4773631 h 4773631"/>
                <a:gd name="connsiteX8" fmla="*/ 0 w 3394888"/>
                <a:gd name="connsiteY8" fmla="*/ 43285 h 4773631"/>
                <a:gd name="connsiteX9" fmla="*/ 1084233 w 3394888"/>
                <a:gd name="connsiteY9" fmla="*/ 43285 h 4773631"/>
                <a:gd name="connsiteX10" fmla="*/ 1084233 w 3394888"/>
                <a:gd name="connsiteY10" fmla="*/ 75064 h 4773631"/>
                <a:gd name="connsiteX11" fmla="*/ 1087331 w 3394888"/>
                <a:gd name="connsiteY11" fmla="*/ 73980 h 4773631"/>
                <a:gd name="connsiteX12" fmla="*/ 1598723 w 3394888"/>
                <a:gd name="connsiteY12" fmla="*/ 0 h 477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94888" h="4773631">
                  <a:moveTo>
                    <a:pt x="1598723" y="0"/>
                  </a:moveTo>
                  <a:cubicBezTo>
                    <a:pt x="2058402" y="0"/>
                    <a:pt x="2518080" y="175362"/>
                    <a:pt x="2868804" y="526085"/>
                  </a:cubicBezTo>
                  <a:cubicBezTo>
                    <a:pt x="3570250" y="1227531"/>
                    <a:pt x="3570250" y="2364799"/>
                    <a:pt x="2868804" y="3066245"/>
                  </a:cubicBezTo>
                  <a:lnTo>
                    <a:pt x="2868804" y="3066244"/>
                  </a:lnTo>
                  <a:cubicBezTo>
                    <a:pt x="2386560" y="3548488"/>
                    <a:pt x="1698322" y="3699190"/>
                    <a:pt x="1087332" y="3518348"/>
                  </a:cubicBezTo>
                  <a:lnTo>
                    <a:pt x="1084233" y="3517264"/>
                  </a:lnTo>
                  <a:lnTo>
                    <a:pt x="1084233" y="4773631"/>
                  </a:lnTo>
                  <a:lnTo>
                    <a:pt x="0" y="4773631"/>
                  </a:lnTo>
                  <a:lnTo>
                    <a:pt x="0" y="43285"/>
                  </a:lnTo>
                  <a:lnTo>
                    <a:pt x="1084233" y="43285"/>
                  </a:lnTo>
                  <a:lnTo>
                    <a:pt x="1084233" y="75064"/>
                  </a:lnTo>
                  <a:lnTo>
                    <a:pt x="1087331" y="73980"/>
                  </a:lnTo>
                  <a:cubicBezTo>
                    <a:pt x="1253965" y="24660"/>
                    <a:pt x="1426344" y="0"/>
                    <a:pt x="159872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ctr">
            <a:normAutofit/>
          </a:bodyPr>
          <a:lstStyle>
            <a:lvl1pPr algn="ctr">
              <a:defRPr lang="en-US" sz="4800" kern="1200" baseline="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 dirty="0" err="1" smtClean="0"/>
              <a:t>Klik</a:t>
            </a:r>
            <a:r>
              <a:rPr lang="en-US" noProof="0" dirty="0" smtClean="0"/>
              <a:t> om de </a:t>
            </a:r>
            <a:r>
              <a:rPr lang="en-US" noProof="0" dirty="0" err="1" smtClean="0"/>
              <a:t>stijl</a:t>
            </a:r>
            <a:r>
              <a:rPr lang="en-US" noProof="0" dirty="0" smtClean="0"/>
              <a:t> </a:t>
            </a:r>
            <a:r>
              <a:rPr lang="en-US" noProof="0" dirty="0" err="1" smtClean="0"/>
              <a:t>te</a:t>
            </a:r>
            <a:r>
              <a:rPr lang="en-US" noProof="0" dirty="0" smtClean="0"/>
              <a:t> </a:t>
            </a:r>
            <a:r>
              <a:rPr lang="en-US" noProof="0" dirty="0" err="1" smtClean="0"/>
              <a:t>bewerken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err="1" smtClean="0"/>
              <a:t>Klik</a:t>
            </a:r>
            <a:r>
              <a:rPr lang="en-US" noProof="0" dirty="0" smtClean="0"/>
              <a:t> om de </a:t>
            </a:r>
            <a:r>
              <a:rPr lang="en-US" noProof="0" dirty="0" err="1" smtClean="0"/>
              <a:t>ondertitelstijl</a:t>
            </a:r>
            <a:r>
              <a:rPr lang="en-US" noProof="0" dirty="0" smtClean="0"/>
              <a:t> van het model </a:t>
            </a:r>
            <a:r>
              <a:rPr lang="en-US" noProof="0" dirty="0" err="1" smtClean="0"/>
              <a:t>te</a:t>
            </a:r>
            <a:r>
              <a:rPr lang="en-US" noProof="0" dirty="0" smtClean="0"/>
              <a:t> </a:t>
            </a:r>
            <a:r>
              <a:rPr lang="en-US" noProof="0" dirty="0" err="1" smtClean="0"/>
              <a:t>bewerken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3888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bg>
      <p:bgPr>
        <a:solidFill>
          <a:srgbClr val="0024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5181" y="148731"/>
            <a:ext cx="4376221" cy="1121270"/>
          </a:xfrm>
        </p:spPr>
        <p:txBody>
          <a:bodyPr anchor="t"/>
          <a:lstStyle>
            <a:lvl1pPr algn="l"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 err="1" smtClean="0"/>
              <a:t>Klik</a:t>
            </a:r>
            <a:r>
              <a:rPr lang="en-US" noProof="0" dirty="0" smtClean="0"/>
              <a:t> om de </a:t>
            </a:r>
            <a:r>
              <a:rPr lang="en-US" noProof="0" dirty="0" err="1" smtClean="0"/>
              <a:t>stijl</a:t>
            </a:r>
            <a:r>
              <a:rPr lang="en-US" noProof="0" dirty="0" smtClean="0"/>
              <a:t> </a:t>
            </a:r>
            <a:r>
              <a:rPr lang="en-US" noProof="0" dirty="0" err="1" smtClean="0"/>
              <a:t>te</a:t>
            </a:r>
            <a:r>
              <a:rPr lang="en-US" noProof="0" dirty="0" smtClean="0"/>
              <a:t> </a:t>
            </a:r>
            <a:r>
              <a:rPr lang="en-US" noProof="0" dirty="0" err="1" smtClean="0"/>
              <a:t>bewerken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328" y="148730"/>
            <a:ext cx="7417405" cy="6565337"/>
          </a:xfrm>
        </p:spPr>
        <p:txBody>
          <a:bodyPr>
            <a:normAutofit/>
          </a:bodyPr>
          <a:lstStyle>
            <a:lvl1pPr marL="0" indent="0">
              <a:lnSpc>
                <a:spcPts val="1200"/>
              </a:lnSpc>
              <a:buNone/>
              <a:defRPr sz="1600">
                <a:ln>
                  <a:noFill/>
                </a:ln>
                <a:effectLst/>
                <a:latin typeface="Consolas" panose="020B0609020204030204" pitchFamily="49" charset="0"/>
              </a:defRPr>
            </a:lvl1pPr>
            <a:lvl2pPr marL="457200" indent="0">
              <a:lnSpc>
                <a:spcPts val="1200"/>
              </a:lnSpc>
              <a:buNone/>
              <a:defRPr sz="1400">
                <a:ln>
                  <a:noFill/>
                </a:ln>
                <a:effectLst/>
                <a:latin typeface="Consolas" panose="020B0609020204030204" pitchFamily="49" charset="0"/>
              </a:defRPr>
            </a:lvl2pPr>
            <a:lvl3pPr marL="914400" indent="0">
              <a:lnSpc>
                <a:spcPts val="1200"/>
              </a:lnSpc>
              <a:buNone/>
              <a:defRPr sz="1200">
                <a:ln>
                  <a:noFill/>
                </a:ln>
                <a:effectLst/>
                <a:latin typeface="Consolas" panose="020B0609020204030204" pitchFamily="49" charset="0"/>
              </a:defRPr>
            </a:lvl3pPr>
            <a:lvl4pPr marL="1371600" indent="0">
              <a:lnSpc>
                <a:spcPts val="1200"/>
              </a:lnSpc>
              <a:buNone/>
              <a:defRPr sz="1100">
                <a:ln>
                  <a:noFill/>
                </a:ln>
                <a:effectLst/>
                <a:latin typeface="Consolas" panose="020B0609020204030204" pitchFamily="49" charset="0"/>
              </a:defRPr>
            </a:lvl4pPr>
            <a:lvl5pPr marL="1828800" indent="0">
              <a:lnSpc>
                <a:spcPts val="1200"/>
              </a:lnSpc>
              <a:buNone/>
              <a:defRPr sz="1050">
                <a:ln>
                  <a:noFill/>
                </a:ln>
                <a:effectLst/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noProof="0" dirty="0" err="1" smtClean="0"/>
              <a:t>Tekststijl</a:t>
            </a:r>
            <a:r>
              <a:rPr lang="en-US" noProof="0" dirty="0" smtClean="0"/>
              <a:t> van het model </a:t>
            </a:r>
            <a:r>
              <a:rPr lang="en-US" noProof="0" dirty="0" err="1" smtClean="0"/>
              <a:t>bewerken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Tweede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Vijfde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17448" y="5069680"/>
            <a:ext cx="2751686" cy="14938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marL="0" algn="r" defTabSz="914400" rtl="0" eaLnBrk="1" latinLnBrk="0" hangingPunct="1">
              <a:defRPr sz="4000" kern="1200">
                <a:solidFill>
                  <a:srgbClr val="B2B2B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3E43A2E-8EFA-413F-A472-37090E109BF8}" type="slidenum">
              <a:rPr lang="nl-BE" smtClean="0"/>
              <a:pPr algn="ctr"/>
              <a:t>‹nr.›</a:t>
            </a:fld>
            <a:endParaRPr lang="nl-BE" dirty="0"/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7705726" y="1617133"/>
            <a:ext cx="4375676" cy="5096934"/>
          </a:xfrm>
        </p:spPr>
        <p:txBody>
          <a:bodyPr/>
          <a:lstStyle>
            <a:lvl1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US" noProof="0" dirty="0" err="1" smtClean="0"/>
              <a:t>Tekststijl</a:t>
            </a:r>
            <a:r>
              <a:rPr lang="en-US" noProof="0" dirty="0" smtClean="0"/>
              <a:t> van het model </a:t>
            </a:r>
            <a:r>
              <a:rPr lang="en-US" noProof="0" dirty="0" err="1" smtClean="0"/>
              <a:t>bewerken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Tweede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Vijfde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grpSp>
        <p:nvGrpSpPr>
          <p:cNvPr id="15" name="Groep 14"/>
          <p:cNvGrpSpPr/>
          <p:nvPr userDrawn="1"/>
        </p:nvGrpSpPr>
        <p:grpSpPr>
          <a:xfrm>
            <a:off x="319268" y="6090357"/>
            <a:ext cx="760232" cy="430532"/>
            <a:chOff x="1881367" y="1122364"/>
            <a:chExt cx="8429265" cy="4773631"/>
          </a:xfrm>
          <a:solidFill>
            <a:srgbClr val="FFFFFF">
              <a:alpha val="14902"/>
            </a:srgbClr>
          </a:solidFill>
        </p:grpSpPr>
        <p:sp>
          <p:nvSpPr>
            <p:cNvPr id="16" name="Gelijkbenige driehoek 15"/>
            <p:cNvSpPr/>
            <p:nvPr/>
          </p:nvSpPr>
          <p:spPr>
            <a:xfrm>
              <a:off x="1881367" y="1230540"/>
              <a:ext cx="4568059" cy="46654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  <p:sp>
          <p:nvSpPr>
            <p:cNvPr id="17" name="Vrije vorm 16"/>
            <p:cNvSpPr/>
            <p:nvPr/>
          </p:nvSpPr>
          <p:spPr>
            <a:xfrm>
              <a:off x="6915744" y="1122364"/>
              <a:ext cx="3394888" cy="4773631"/>
            </a:xfrm>
            <a:custGeom>
              <a:avLst/>
              <a:gdLst>
                <a:gd name="connsiteX0" fmla="*/ 1598723 w 3394888"/>
                <a:gd name="connsiteY0" fmla="*/ 0 h 4773631"/>
                <a:gd name="connsiteX1" fmla="*/ 2868804 w 3394888"/>
                <a:gd name="connsiteY1" fmla="*/ 526085 h 4773631"/>
                <a:gd name="connsiteX2" fmla="*/ 2868804 w 3394888"/>
                <a:gd name="connsiteY2" fmla="*/ 3066245 h 4773631"/>
                <a:gd name="connsiteX3" fmla="*/ 2868804 w 3394888"/>
                <a:gd name="connsiteY3" fmla="*/ 3066244 h 4773631"/>
                <a:gd name="connsiteX4" fmla="*/ 1087332 w 3394888"/>
                <a:gd name="connsiteY4" fmla="*/ 3518348 h 4773631"/>
                <a:gd name="connsiteX5" fmla="*/ 1084233 w 3394888"/>
                <a:gd name="connsiteY5" fmla="*/ 3517264 h 4773631"/>
                <a:gd name="connsiteX6" fmla="*/ 1084233 w 3394888"/>
                <a:gd name="connsiteY6" fmla="*/ 4773631 h 4773631"/>
                <a:gd name="connsiteX7" fmla="*/ 0 w 3394888"/>
                <a:gd name="connsiteY7" fmla="*/ 4773631 h 4773631"/>
                <a:gd name="connsiteX8" fmla="*/ 0 w 3394888"/>
                <a:gd name="connsiteY8" fmla="*/ 43285 h 4773631"/>
                <a:gd name="connsiteX9" fmla="*/ 1084233 w 3394888"/>
                <a:gd name="connsiteY9" fmla="*/ 43285 h 4773631"/>
                <a:gd name="connsiteX10" fmla="*/ 1084233 w 3394888"/>
                <a:gd name="connsiteY10" fmla="*/ 75064 h 4773631"/>
                <a:gd name="connsiteX11" fmla="*/ 1087331 w 3394888"/>
                <a:gd name="connsiteY11" fmla="*/ 73980 h 4773631"/>
                <a:gd name="connsiteX12" fmla="*/ 1598723 w 3394888"/>
                <a:gd name="connsiteY12" fmla="*/ 0 h 477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94888" h="4773631">
                  <a:moveTo>
                    <a:pt x="1598723" y="0"/>
                  </a:moveTo>
                  <a:cubicBezTo>
                    <a:pt x="2058402" y="0"/>
                    <a:pt x="2518080" y="175362"/>
                    <a:pt x="2868804" y="526085"/>
                  </a:cubicBezTo>
                  <a:cubicBezTo>
                    <a:pt x="3570250" y="1227531"/>
                    <a:pt x="3570250" y="2364799"/>
                    <a:pt x="2868804" y="3066245"/>
                  </a:cubicBezTo>
                  <a:lnTo>
                    <a:pt x="2868804" y="3066244"/>
                  </a:lnTo>
                  <a:cubicBezTo>
                    <a:pt x="2386560" y="3548488"/>
                    <a:pt x="1698322" y="3699190"/>
                    <a:pt x="1087332" y="3518348"/>
                  </a:cubicBezTo>
                  <a:lnTo>
                    <a:pt x="1084233" y="3517264"/>
                  </a:lnTo>
                  <a:lnTo>
                    <a:pt x="1084233" y="4773631"/>
                  </a:lnTo>
                  <a:lnTo>
                    <a:pt x="0" y="4773631"/>
                  </a:lnTo>
                  <a:lnTo>
                    <a:pt x="0" y="43285"/>
                  </a:lnTo>
                  <a:lnTo>
                    <a:pt x="1084233" y="43285"/>
                  </a:lnTo>
                  <a:lnTo>
                    <a:pt x="1084233" y="75064"/>
                  </a:lnTo>
                  <a:lnTo>
                    <a:pt x="1087331" y="73980"/>
                  </a:lnTo>
                  <a:cubicBezTo>
                    <a:pt x="1253965" y="24660"/>
                    <a:pt x="1426344" y="0"/>
                    <a:pt x="159872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55835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5181" y="148731"/>
            <a:ext cx="4376221" cy="1121270"/>
          </a:xfrm>
        </p:spPr>
        <p:txBody>
          <a:bodyPr anchor="t"/>
          <a:lstStyle>
            <a:lvl1pPr algn="l"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 err="1" smtClean="0"/>
              <a:t>Klik</a:t>
            </a:r>
            <a:r>
              <a:rPr lang="en-US" noProof="0" dirty="0" smtClean="0"/>
              <a:t> om de </a:t>
            </a:r>
            <a:r>
              <a:rPr lang="en-US" noProof="0" dirty="0" err="1" smtClean="0"/>
              <a:t>stijl</a:t>
            </a:r>
            <a:r>
              <a:rPr lang="en-US" noProof="0" dirty="0" smtClean="0"/>
              <a:t> </a:t>
            </a:r>
            <a:r>
              <a:rPr lang="en-US" noProof="0" dirty="0" err="1" smtClean="0"/>
              <a:t>te</a:t>
            </a:r>
            <a:r>
              <a:rPr lang="en-US" noProof="0" dirty="0" smtClean="0"/>
              <a:t> </a:t>
            </a:r>
            <a:r>
              <a:rPr lang="en-US" noProof="0" dirty="0" err="1" smtClean="0"/>
              <a:t>bewerken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328" y="148730"/>
            <a:ext cx="7417405" cy="6565337"/>
          </a:xfrm>
        </p:spPr>
        <p:txBody>
          <a:bodyPr>
            <a:normAutofit/>
          </a:bodyPr>
          <a:lstStyle>
            <a:lvl1pPr>
              <a:defRPr sz="240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defRPr>
            </a:lvl1pPr>
            <a:lvl2pPr>
              <a:defRPr sz="200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defRPr>
            </a:lvl2pPr>
            <a:lvl3pPr>
              <a:defRPr sz="180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defRPr>
            </a:lvl3pPr>
            <a:lvl4pPr>
              <a:defRPr sz="160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defRPr>
            </a:lvl4pPr>
            <a:lvl5pPr>
              <a:defRPr sz="140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defRPr>
            </a:lvl5pPr>
          </a:lstStyle>
          <a:p>
            <a:pPr lvl="0"/>
            <a:r>
              <a:rPr lang="en-US" noProof="0" dirty="0" err="1" smtClean="0"/>
              <a:t>Tekststijl</a:t>
            </a:r>
            <a:r>
              <a:rPr lang="en-US" noProof="0" dirty="0" smtClean="0"/>
              <a:t> van het model </a:t>
            </a:r>
            <a:r>
              <a:rPr lang="en-US" noProof="0" dirty="0" err="1" smtClean="0"/>
              <a:t>bewerken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Tweede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Vijfde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17448" y="5069680"/>
            <a:ext cx="2751686" cy="14938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marL="0" algn="r" defTabSz="914400" rtl="0" eaLnBrk="1" latinLnBrk="0" hangingPunct="1">
              <a:defRPr sz="4000" kern="1200">
                <a:solidFill>
                  <a:srgbClr val="B2B2B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3E43A2E-8EFA-413F-A472-37090E109BF8}" type="slidenum">
              <a:rPr lang="nl-BE" smtClean="0">
                <a:solidFill>
                  <a:srgbClr val="FF0000"/>
                </a:solidFill>
              </a:rPr>
              <a:pPr algn="ctr"/>
              <a:t>‹nr.›</a:t>
            </a:fld>
            <a:endParaRPr lang="nl-BE" dirty="0">
              <a:solidFill>
                <a:srgbClr val="FF0000"/>
              </a:solidFill>
            </a:endParaRP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>
          <a:xfrm>
            <a:off x="7705726" y="1617133"/>
            <a:ext cx="4375676" cy="5096934"/>
          </a:xfrm>
        </p:spPr>
        <p:txBody>
          <a:bodyPr/>
          <a:lstStyle>
            <a:lvl1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US" noProof="0" dirty="0" err="1" smtClean="0"/>
              <a:t>Tekststijl</a:t>
            </a:r>
            <a:r>
              <a:rPr lang="en-US" noProof="0" dirty="0" smtClean="0"/>
              <a:t> van het model </a:t>
            </a:r>
            <a:r>
              <a:rPr lang="en-US" noProof="0" dirty="0" err="1" smtClean="0"/>
              <a:t>bewerken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Tweede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Vijfde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grpSp>
        <p:nvGrpSpPr>
          <p:cNvPr id="9" name="Groep 8"/>
          <p:cNvGrpSpPr/>
          <p:nvPr userDrawn="1"/>
        </p:nvGrpSpPr>
        <p:grpSpPr>
          <a:xfrm>
            <a:off x="11269134" y="6283535"/>
            <a:ext cx="760232" cy="430532"/>
            <a:chOff x="1881367" y="1122364"/>
            <a:chExt cx="8429265" cy="4773631"/>
          </a:xfrm>
          <a:solidFill>
            <a:schemeClr val="bg1"/>
          </a:solidFill>
        </p:grpSpPr>
        <p:sp>
          <p:nvSpPr>
            <p:cNvPr id="12" name="Gelijkbenige driehoek 11"/>
            <p:cNvSpPr/>
            <p:nvPr/>
          </p:nvSpPr>
          <p:spPr>
            <a:xfrm>
              <a:off x="1881367" y="1230540"/>
              <a:ext cx="4568059" cy="46654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  <p:sp>
          <p:nvSpPr>
            <p:cNvPr id="13" name="Vrije vorm 12"/>
            <p:cNvSpPr/>
            <p:nvPr/>
          </p:nvSpPr>
          <p:spPr>
            <a:xfrm>
              <a:off x="6915744" y="1122364"/>
              <a:ext cx="3394888" cy="4773631"/>
            </a:xfrm>
            <a:custGeom>
              <a:avLst/>
              <a:gdLst>
                <a:gd name="connsiteX0" fmla="*/ 1598723 w 3394888"/>
                <a:gd name="connsiteY0" fmla="*/ 0 h 4773631"/>
                <a:gd name="connsiteX1" fmla="*/ 2868804 w 3394888"/>
                <a:gd name="connsiteY1" fmla="*/ 526085 h 4773631"/>
                <a:gd name="connsiteX2" fmla="*/ 2868804 w 3394888"/>
                <a:gd name="connsiteY2" fmla="*/ 3066245 h 4773631"/>
                <a:gd name="connsiteX3" fmla="*/ 2868804 w 3394888"/>
                <a:gd name="connsiteY3" fmla="*/ 3066244 h 4773631"/>
                <a:gd name="connsiteX4" fmla="*/ 1087332 w 3394888"/>
                <a:gd name="connsiteY4" fmla="*/ 3518348 h 4773631"/>
                <a:gd name="connsiteX5" fmla="*/ 1084233 w 3394888"/>
                <a:gd name="connsiteY5" fmla="*/ 3517264 h 4773631"/>
                <a:gd name="connsiteX6" fmla="*/ 1084233 w 3394888"/>
                <a:gd name="connsiteY6" fmla="*/ 4773631 h 4773631"/>
                <a:gd name="connsiteX7" fmla="*/ 0 w 3394888"/>
                <a:gd name="connsiteY7" fmla="*/ 4773631 h 4773631"/>
                <a:gd name="connsiteX8" fmla="*/ 0 w 3394888"/>
                <a:gd name="connsiteY8" fmla="*/ 43285 h 4773631"/>
                <a:gd name="connsiteX9" fmla="*/ 1084233 w 3394888"/>
                <a:gd name="connsiteY9" fmla="*/ 43285 h 4773631"/>
                <a:gd name="connsiteX10" fmla="*/ 1084233 w 3394888"/>
                <a:gd name="connsiteY10" fmla="*/ 75064 h 4773631"/>
                <a:gd name="connsiteX11" fmla="*/ 1087331 w 3394888"/>
                <a:gd name="connsiteY11" fmla="*/ 73980 h 4773631"/>
                <a:gd name="connsiteX12" fmla="*/ 1598723 w 3394888"/>
                <a:gd name="connsiteY12" fmla="*/ 0 h 477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94888" h="4773631">
                  <a:moveTo>
                    <a:pt x="1598723" y="0"/>
                  </a:moveTo>
                  <a:cubicBezTo>
                    <a:pt x="2058402" y="0"/>
                    <a:pt x="2518080" y="175362"/>
                    <a:pt x="2868804" y="526085"/>
                  </a:cubicBezTo>
                  <a:cubicBezTo>
                    <a:pt x="3570250" y="1227531"/>
                    <a:pt x="3570250" y="2364799"/>
                    <a:pt x="2868804" y="3066245"/>
                  </a:cubicBezTo>
                  <a:lnTo>
                    <a:pt x="2868804" y="3066244"/>
                  </a:lnTo>
                  <a:cubicBezTo>
                    <a:pt x="2386560" y="3548488"/>
                    <a:pt x="1698322" y="3699190"/>
                    <a:pt x="1087332" y="3518348"/>
                  </a:cubicBezTo>
                  <a:lnTo>
                    <a:pt x="1084233" y="3517264"/>
                  </a:lnTo>
                  <a:lnTo>
                    <a:pt x="1084233" y="4773631"/>
                  </a:lnTo>
                  <a:lnTo>
                    <a:pt x="0" y="4773631"/>
                  </a:lnTo>
                  <a:lnTo>
                    <a:pt x="0" y="43285"/>
                  </a:lnTo>
                  <a:lnTo>
                    <a:pt x="1084233" y="43285"/>
                  </a:lnTo>
                  <a:lnTo>
                    <a:pt x="1084233" y="75064"/>
                  </a:lnTo>
                  <a:lnTo>
                    <a:pt x="1087331" y="73980"/>
                  </a:lnTo>
                  <a:cubicBezTo>
                    <a:pt x="1253965" y="24660"/>
                    <a:pt x="1426344" y="0"/>
                    <a:pt x="159872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613542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4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noProof="0" dirty="0" smtClean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JAVA Advanced</a:t>
            </a:r>
            <a:br>
              <a:rPr lang="en-US" b="0" noProof="0" dirty="0" smtClean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</a:br>
            <a:r>
              <a:rPr lang="en-US" b="0" noProof="0" dirty="0" smtClean="0">
                <a:solidFill>
                  <a:srgbClr val="D1F1A9"/>
                </a:solidFill>
                <a:effectLst/>
                <a:latin typeface="Consolas" panose="020B0609020204030204" pitchFamily="49" charset="0"/>
              </a:rPr>
              <a:t>(31089/1607/1819/1/72)</a:t>
            </a:r>
            <a:endParaRPr lang="en-US" b="0" noProof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err="1" smtClean="0"/>
              <a:t>Tekststijl</a:t>
            </a:r>
            <a:r>
              <a:rPr lang="en-US" noProof="0" dirty="0" smtClean="0"/>
              <a:t> van het model </a:t>
            </a:r>
            <a:r>
              <a:rPr lang="en-US" noProof="0" dirty="0" err="1" smtClean="0"/>
              <a:t>bewerken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Tweede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Vijfde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8202" y="63394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BC72B-C103-49D4-94D7-B40C1F5B8414}" type="datetimeFigureOut">
              <a:rPr lang="en-US" noProof="0" smtClean="0"/>
              <a:t>2019-03-09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328" y="6339417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43A2E-8EFA-413F-A472-37090E109BF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17208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nl-BE" sz="3400" b="0" i="0" kern="1200" cap="all" smtClean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slide" Target="slide30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slide" Target="slide40.xml"/><Relationship Id="rId4" Type="http://schemas.openxmlformats.org/officeDocument/2006/relationships/slide" Target="slide29.xml"/><Relationship Id="rId9" Type="http://schemas.openxmlformats.org/officeDocument/2006/relationships/slide" Target="slide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slide" Target="slide45.xml"/><Relationship Id="rId4" Type="http://schemas.openxmlformats.org/officeDocument/2006/relationships/slide" Target="slide2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" Target="slide27.xml"/><Relationship Id="rId7" Type="http://schemas.openxmlformats.org/officeDocument/2006/relationships/slide" Target="slide32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slide" Target="slide3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" Target="slide33.xml"/><Relationship Id="rId7" Type="http://schemas.openxmlformats.org/officeDocument/2006/relationships/slide" Target="slide35.xml"/><Relationship Id="rId12" Type="http://schemas.openxmlformats.org/officeDocument/2006/relationships/image" Target="../media/image40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slide" Target="slide37.xml"/><Relationship Id="rId5" Type="http://schemas.openxmlformats.org/officeDocument/2006/relationships/slide" Target="slide34.xml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slide" Target="slide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slide" Target="slide44.xml"/><Relationship Id="rId3" Type="http://schemas.openxmlformats.org/officeDocument/2006/relationships/slide" Target="slide39.xml"/><Relationship Id="rId7" Type="http://schemas.openxmlformats.org/officeDocument/2006/relationships/slide" Target="slide41.xml"/><Relationship Id="rId12" Type="http://schemas.openxmlformats.org/officeDocument/2006/relationships/image" Target="../media/image45.png"/><Relationship Id="rId2" Type="http://schemas.openxmlformats.org/officeDocument/2006/relationships/slide" Target="slide21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slide" Target="slide43.xml"/><Relationship Id="rId5" Type="http://schemas.openxmlformats.org/officeDocument/2006/relationships/slide" Target="slide40.xml"/><Relationship Id="rId15" Type="http://schemas.openxmlformats.org/officeDocument/2006/relationships/slide" Target="slide45.xml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slide" Target="slide42.xml"/><Relationship Id="rId1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J6Wpmg9hYVo" TargetMode="Externa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13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wmf"/><Relationship Id="rId5" Type="http://schemas.openxmlformats.org/officeDocument/2006/relationships/image" Target="../media/image9.wmf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rPr>
              <a:t>Java advanced</a:t>
            </a:r>
            <a:endParaRPr lang="en-US" sz="1600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Building a GUI using the JavaFX API</a:t>
            </a:r>
            <a:endParaRPr lang="en-US" dirty="0"/>
          </a:p>
        </p:txBody>
      </p:sp>
      <p:pic>
        <p:nvPicPr>
          <p:cNvPr id="3074" name="Picture 2" descr="Afbeeldingsresultaat voor sticky n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4488" y="3305968"/>
            <a:ext cx="3052083" cy="305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 rot="21405660">
            <a:off x="8830224" y="4189922"/>
            <a:ext cx="28305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smtClean="0">
                <a:solidFill>
                  <a:schemeClr val="bg1"/>
                </a:solidFill>
                <a:latin typeface="Segoe Script" panose="030B0504020000000003" pitchFamily="66" charset="0"/>
              </a:rPr>
              <a:t>Laatste 10 minuten voor vragen.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smtClean="0">
                <a:solidFill>
                  <a:schemeClr val="bg1"/>
                </a:solidFill>
                <a:latin typeface="Segoe Script" panose="030B0504020000000003" pitchFamily="66" charset="0"/>
              </a:rPr>
              <a:t>Workshop @ </a:t>
            </a:r>
            <a:r>
              <a:rPr lang="nl-NL" sz="1600" dirty="0" err="1" smtClean="0">
                <a:solidFill>
                  <a:schemeClr val="bg1"/>
                </a:solidFill>
                <a:latin typeface="Segoe Script" panose="030B0504020000000003" pitchFamily="66" charset="0"/>
              </a:rPr>
              <a:t>InfoSupport</a:t>
            </a:r>
            <a:r>
              <a:rPr lang="nl-NL" sz="1600" dirty="0" smtClean="0">
                <a:solidFill>
                  <a:schemeClr val="bg1"/>
                </a:solidFill>
                <a:latin typeface="Segoe Script" panose="030B0504020000000003" pitchFamily="66" charset="0"/>
              </a:rPr>
              <a:t> op 20 maart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smtClean="0">
                <a:solidFill>
                  <a:schemeClr val="bg1"/>
                </a:solidFill>
                <a:latin typeface="Segoe Script" panose="030B0504020000000003" pitchFamily="66" charset="0"/>
              </a:rPr>
              <a:t>Volgende lessen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600" dirty="0">
              <a:solidFill>
                <a:schemeClr val="bg1"/>
              </a:solidFill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8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700" dirty="0" smtClean="0"/>
              <a:t>Before we get started, a quick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Introduction to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Website: </a:t>
            </a:r>
            <a:r>
              <a:rPr lang="nl-BE" dirty="0">
                <a:solidFill>
                  <a:schemeClr val="bg2"/>
                </a:solidFill>
              </a:rPr>
              <a:t>https://</a:t>
            </a:r>
            <a:r>
              <a:rPr lang="nl-BE" dirty="0" smtClean="0">
                <a:solidFill>
                  <a:schemeClr val="bg2"/>
                </a:solidFill>
              </a:rPr>
              <a:t>openjfx.io</a:t>
            </a:r>
            <a:endParaRPr lang="nl-BE" dirty="0">
              <a:solidFill>
                <a:schemeClr val="bg2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746" y="218735"/>
            <a:ext cx="1556655" cy="649560"/>
          </a:xfrm>
          <a:prstGeom prst="rect">
            <a:avLst/>
          </a:prstGeom>
        </p:spPr>
      </p:pic>
      <p:pic>
        <p:nvPicPr>
          <p:cNvPr id="77" name="Afbeelding 7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566" y="419101"/>
            <a:ext cx="5570068" cy="591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6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>
          <a:xfrm>
            <a:off x="7705726" y="1531675"/>
            <a:ext cx="4375676" cy="509693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In the documentation, type in </a:t>
            </a:r>
            <a:r>
              <a:rPr lang="en-US" sz="1600" dirty="0" err="1" smtClean="0">
                <a:latin typeface="Consolas" panose="020B0609020204030204" pitchFamily="49" charset="0"/>
              </a:rPr>
              <a:t>javafx</a:t>
            </a:r>
            <a:r>
              <a:rPr lang="en-US" dirty="0" smtClean="0"/>
              <a:t> to list all the currently available modules</a:t>
            </a:r>
          </a:p>
          <a:p>
            <a:r>
              <a:rPr lang="en-US" dirty="0" err="1" smtClean="0"/>
              <a:t>javafx.base</a:t>
            </a:r>
            <a:r>
              <a:rPr lang="en-US" dirty="0" smtClean="0"/>
              <a:t>: base APIs for bindings, properties, collections, and events.</a:t>
            </a:r>
          </a:p>
          <a:p>
            <a:r>
              <a:rPr lang="en-US" dirty="0" err="1" smtClean="0"/>
              <a:t>javafx.controls</a:t>
            </a:r>
            <a:r>
              <a:rPr lang="en-US" dirty="0" smtClean="0"/>
              <a:t>: </a:t>
            </a:r>
            <a:r>
              <a:rPr lang="en-US" dirty="0"/>
              <a:t>UI controls, charts, and </a:t>
            </a:r>
            <a:r>
              <a:rPr lang="en-US" dirty="0" smtClean="0"/>
              <a:t>skins</a:t>
            </a:r>
          </a:p>
          <a:p>
            <a:r>
              <a:rPr lang="nl-BE" dirty="0" err="1" smtClean="0"/>
              <a:t>javafx.fxml</a:t>
            </a:r>
            <a:r>
              <a:rPr lang="nl-BE" dirty="0" smtClean="0"/>
              <a:t>: FXML </a:t>
            </a:r>
            <a:r>
              <a:rPr lang="nl-BE" dirty="0" err="1" smtClean="0"/>
              <a:t>APIs</a:t>
            </a:r>
            <a:r>
              <a:rPr lang="nl-BE" dirty="0" smtClean="0"/>
              <a:t> (</a:t>
            </a:r>
            <a:r>
              <a:rPr lang="nl-BE" dirty="0" err="1" smtClean="0"/>
              <a:t>see</a:t>
            </a:r>
            <a:r>
              <a:rPr lang="nl-BE" dirty="0" smtClean="0"/>
              <a:t> later)</a:t>
            </a:r>
          </a:p>
          <a:p>
            <a:r>
              <a:rPr lang="nl-BE" dirty="0" err="1" smtClean="0"/>
              <a:t>javafx.graphics</a:t>
            </a:r>
            <a:r>
              <a:rPr lang="nl-BE" dirty="0" smtClean="0"/>
              <a:t>: </a:t>
            </a:r>
            <a:r>
              <a:rPr lang="nl-BE" dirty="0" err="1" smtClean="0"/>
              <a:t>core</a:t>
            </a:r>
            <a:r>
              <a:rPr lang="nl-BE" dirty="0" smtClean="0"/>
              <a:t> </a:t>
            </a:r>
            <a:r>
              <a:rPr lang="nl-BE" dirty="0" err="1"/>
              <a:t>scenegraph</a:t>
            </a:r>
            <a:r>
              <a:rPr lang="nl-BE" dirty="0"/>
              <a:t> </a:t>
            </a:r>
            <a:r>
              <a:rPr lang="nl-BE" dirty="0" err="1" smtClean="0"/>
              <a:t>APIs</a:t>
            </a:r>
            <a:endParaRPr lang="en-US" dirty="0" smtClean="0"/>
          </a:p>
          <a:p>
            <a:r>
              <a:rPr lang="en-US" dirty="0" err="1" smtClean="0"/>
              <a:t>javafx.media</a:t>
            </a:r>
            <a:r>
              <a:rPr lang="en-US" dirty="0" smtClean="0"/>
              <a:t>: </a:t>
            </a:r>
            <a:r>
              <a:rPr lang="en-US" dirty="0"/>
              <a:t> playback of media and audio content</a:t>
            </a:r>
            <a:endParaRPr lang="en-US" dirty="0" smtClean="0"/>
          </a:p>
          <a:p>
            <a:r>
              <a:rPr lang="en-US" dirty="0" err="1" smtClean="0"/>
              <a:t>javafx.swing</a:t>
            </a:r>
            <a:r>
              <a:rPr lang="en-US" dirty="0" smtClean="0"/>
              <a:t>: JavaFX </a:t>
            </a:r>
            <a:r>
              <a:rPr lang="en-US" dirty="0"/>
              <a:t>/ Swing interop </a:t>
            </a:r>
            <a:r>
              <a:rPr lang="en-US" dirty="0" smtClean="0"/>
              <a:t>support</a:t>
            </a:r>
          </a:p>
          <a:p>
            <a:r>
              <a:rPr lang="en-US" dirty="0" err="1" smtClean="0"/>
              <a:t>javafx.web</a:t>
            </a:r>
            <a:r>
              <a:rPr lang="en-US" dirty="0" smtClean="0"/>
              <a:t>: </a:t>
            </a:r>
            <a:r>
              <a:rPr lang="nl-BE" dirty="0" err="1" smtClean="0"/>
              <a:t>WebView</a:t>
            </a:r>
            <a:r>
              <a:rPr lang="nl-BE" dirty="0" smtClean="0"/>
              <a:t> </a:t>
            </a:r>
            <a:r>
              <a:rPr lang="nl-BE" dirty="0" err="1"/>
              <a:t>functionality</a:t>
            </a:r>
            <a:endParaRPr lang="en-US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838" y="2036926"/>
            <a:ext cx="5808133" cy="287859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746" y="218735"/>
            <a:ext cx="1556655" cy="649560"/>
          </a:xfrm>
          <a:prstGeom prst="rect">
            <a:avLst/>
          </a:prstGeom>
        </p:spPr>
      </p:pic>
      <p:sp>
        <p:nvSpPr>
          <p:cNvPr id="10" name="Titel 1"/>
          <p:cNvSpPr txBox="1">
            <a:spLocks noGrp="1"/>
          </p:cNvSpPr>
          <p:nvPr>
            <p:ph type="title"/>
          </p:nvPr>
        </p:nvSpPr>
        <p:spPr>
          <a:xfrm>
            <a:off x="7705181" y="148731"/>
            <a:ext cx="4376221" cy="1560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BE" sz="3400" b="0" i="0" kern="1200" cap="none" baseline="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700" dirty="0" smtClean="0"/>
              <a:t>Before we get started, a quick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Introduction to</a:t>
            </a:r>
            <a:br>
              <a:rPr lang="en-US" dirty="0" smtClean="0"/>
            </a:br>
            <a:r>
              <a:rPr lang="en-US" dirty="0" smtClean="0"/>
              <a:t>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3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705181" y="148730"/>
            <a:ext cx="4376221" cy="1468401"/>
          </a:xfrm>
        </p:spPr>
        <p:txBody>
          <a:bodyPr/>
          <a:lstStyle/>
          <a:p>
            <a:r>
              <a:rPr lang="en-US" dirty="0" smtClean="0"/>
              <a:t>The Stage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Successor of Java Swing API’s</a:t>
            </a:r>
          </a:p>
          <a:p>
            <a:r>
              <a:rPr lang="en-US" dirty="0" smtClean="0"/>
              <a:t>Serves to build Desktop application or RIA’s (Rich Internet Applications)</a:t>
            </a:r>
          </a:p>
          <a:p>
            <a:r>
              <a:rPr lang="en-US" dirty="0" smtClean="0"/>
              <a:t>You can find </a:t>
            </a:r>
            <a:r>
              <a:rPr lang="en-US" dirty="0"/>
              <a:t>the documentation here:</a:t>
            </a:r>
            <a:br>
              <a:rPr lang="en-US" dirty="0"/>
            </a:br>
            <a:r>
              <a:rPr lang="en-US" dirty="0">
                <a:solidFill>
                  <a:schemeClr val="bg2"/>
                </a:solidFill>
              </a:rPr>
              <a:t>https://openjfx.io/javadoc/11</a:t>
            </a:r>
            <a:r>
              <a:rPr lang="en-US" dirty="0" smtClean="0">
                <a:solidFill>
                  <a:schemeClr val="bg2"/>
                </a:solidFill>
              </a:rPr>
              <a:t>/ </a:t>
            </a:r>
          </a:p>
          <a:p>
            <a:r>
              <a:rPr lang="en-US" dirty="0" smtClean="0"/>
              <a:t>The superclass from which all JavaFX applications must extend is the </a:t>
            </a:r>
            <a:r>
              <a:rPr lang="en-US" sz="1600" dirty="0" err="1" smtClean="0">
                <a:latin typeface="Consolas" panose="020B0609020204030204" pitchFamily="49" charset="0"/>
              </a:rPr>
              <a:t>javafx.Application</a:t>
            </a:r>
            <a:r>
              <a:rPr lang="en-US" dirty="0" smtClean="0"/>
              <a:t> class</a:t>
            </a:r>
          </a:p>
          <a:p>
            <a:r>
              <a:rPr lang="en-US" dirty="0" smtClean="0"/>
              <a:t>A JavaFX application consists of stages, scenes and scene graphs (</a:t>
            </a:r>
            <a:r>
              <a:rPr lang="en-US" i="1" dirty="0" smtClean="0"/>
              <a:t>see left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6" name="Groep 5"/>
          <p:cNvGrpSpPr/>
          <p:nvPr/>
        </p:nvGrpSpPr>
        <p:grpSpPr>
          <a:xfrm>
            <a:off x="36001" y="1617132"/>
            <a:ext cx="5706774" cy="4278782"/>
            <a:chOff x="36001" y="1617132"/>
            <a:chExt cx="5706774" cy="4278782"/>
          </a:xfrm>
        </p:grpSpPr>
        <p:grpSp>
          <p:nvGrpSpPr>
            <p:cNvPr id="22" name="Groep 21"/>
            <p:cNvGrpSpPr/>
            <p:nvPr/>
          </p:nvGrpSpPr>
          <p:grpSpPr>
            <a:xfrm>
              <a:off x="1529698" y="1617132"/>
              <a:ext cx="4213077" cy="3088409"/>
              <a:chOff x="1529698" y="1617132"/>
              <a:chExt cx="4213077" cy="3088409"/>
            </a:xfrm>
          </p:grpSpPr>
          <p:sp>
            <p:nvSpPr>
              <p:cNvPr id="10" name="Rechthoek 9"/>
              <p:cNvSpPr/>
              <p:nvPr/>
            </p:nvSpPr>
            <p:spPr>
              <a:xfrm>
                <a:off x="1529698" y="1617133"/>
                <a:ext cx="4213077" cy="30884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echthoek 10"/>
              <p:cNvSpPr/>
              <p:nvPr/>
            </p:nvSpPr>
            <p:spPr>
              <a:xfrm>
                <a:off x="1529698" y="1617133"/>
                <a:ext cx="4213077" cy="2800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" name="Rechthoek 11"/>
              <p:cNvSpPr/>
              <p:nvPr/>
            </p:nvSpPr>
            <p:spPr>
              <a:xfrm>
                <a:off x="5467350" y="1617132"/>
                <a:ext cx="275425" cy="2800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Rechthoek 12"/>
              <p:cNvSpPr/>
              <p:nvPr/>
            </p:nvSpPr>
            <p:spPr>
              <a:xfrm>
                <a:off x="5191925" y="1617132"/>
                <a:ext cx="275425" cy="2800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Rechthoek 13"/>
              <p:cNvSpPr/>
              <p:nvPr/>
            </p:nvSpPr>
            <p:spPr>
              <a:xfrm>
                <a:off x="4916500" y="1617132"/>
                <a:ext cx="275425" cy="2800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Vrije vorm 15"/>
              <p:cNvSpPr/>
              <p:nvPr/>
            </p:nvSpPr>
            <p:spPr>
              <a:xfrm>
                <a:off x="1881187" y="1665340"/>
                <a:ext cx="719138" cy="161925"/>
              </a:xfrm>
              <a:custGeom>
                <a:avLst/>
                <a:gdLst>
                  <a:gd name="connsiteX0" fmla="*/ 0 w 719138"/>
                  <a:gd name="connsiteY0" fmla="*/ 123825 h 161925"/>
                  <a:gd name="connsiteX1" fmla="*/ 9525 w 719138"/>
                  <a:gd name="connsiteY1" fmla="*/ 95250 h 161925"/>
                  <a:gd name="connsiteX2" fmla="*/ 19050 w 719138"/>
                  <a:gd name="connsiteY2" fmla="*/ 71438 h 161925"/>
                  <a:gd name="connsiteX3" fmla="*/ 38100 w 719138"/>
                  <a:gd name="connsiteY3" fmla="*/ 95250 h 161925"/>
                  <a:gd name="connsiteX4" fmla="*/ 66675 w 719138"/>
                  <a:gd name="connsiteY4" fmla="*/ 119063 h 161925"/>
                  <a:gd name="connsiteX5" fmla="*/ 80963 w 719138"/>
                  <a:gd name="connsiteY5" fmla="*/ 123825 h 161925"/>
                  <a:gd name="connsiteX6" fmla="*/ 95250 w 719138"/>
                  <a:gd name="connsiteY6" fmla="*/ 119063 h 161925"/>
                  <a:gd name="connsiteX7" fmla="*/ 109538 w 719138"/>
                  <a:gd name="connsiteY7" fmla="*/ 104775 h 161925"/>
                  <a:gd name="connsiteX8" fmla="*/ 142875 w 719138"/>
                  <a:gd name="connsiteY8" fmla="*/ 85725 h 161925"/>
                  <a:gd name="connsiteX9" fmla="*/ 171450 w 719138"/>
                  <a:gd name="connsiteY9" fmla="*/ 114300 h 161925"/>
                  <a:gd name="connsiteX10" fmla="*/ 185738 w 719138"/>
                  <a:gd name="connsiteY10" fmla="*/ 109538 h 161925"/>
                  <a:gd name="connsiteX11" fmla="*/ 200025 w 719138"/>
                  <a:gd name="connsiteY11" fmla="*/ 90488 h 161925"/>
                  <a:gd name="connsiteX12" fmla="*/ 209550 w 719138"/>
                  <a:gd name="connsiteY12" fmla="*/ 76200 h 161925"/>
                  <a:gd name="connsiteX13" fmla="*/ 223838 w 719138"/>
                  <a:gd name="connsiteY13" fmla="*/ 90488 h 161925"/>
                  <a:gd name="connsiteX14" fmla="*/ 233363 w 719138"/>
                  <a:gd name="connsiteY14" fmla="*/ 104775 h 161925"/>
                  <a:gd name="connsiteX15" fmla="*/ 247650 w 719138"/>
                  <a:gd name="connsiteY15" fmla="*/ 123825 h 161925"/>
                  <a:gd name="connsiteX16" fmla="*/ 261938 w 719138"/>
                  <a:gd name="connsiteY16" fmla="*/ 119063 h 161925"/>
                  <a:gd name="connsiteX17" fmla="*/ 271463 w 719138"/>
                  <a:gd name="connsiteY17" fmla="*/ 104775 h 161925"/>
                  <a:gd name="connsiteX18" fmla="*/ 285750 w 719138"/>
                  <a:gd name="connsiteY18" fmla="*/ 85725 h 161925"/>
                  <a:gd name="connsiteX19" fmla="*/ 319088 w 719138"/>
                  <a:gd name="connsiteY19" fmla="*/ 71438 h 161925"/>
                  <a:gd name="connsiteX20" fmla="*/ 333375 w 719138"/>
                  <a:gd name="connsiteY20" fmla="*/ 95250 h 161925"/>
                  <a:gd name="connsiteX21" fmla="*/ 347663 w 719138"/>
                  <a:gd name="connsiteY21" fmla="*/ 114300 h 161925"/>
                  <a:gd name="connsiteX22" fmla="*/ 366713 w 719138"/>
                  <a:gd name="connsiteY22" fmla="*/ 138113 h 161925"/>
                  <a:gd name="connsiteX23" fmla="*/ 381000 w 719138"/>
                  <a:gd name="connsiteY23" fmla="*/ 104775 h 161925"/>
                  <a:gd name="connsiteX24" fmla="*/ 395288 w 719138"/>
                  <a:gd name="connsiteY24" fmla="*/ 100013 h 161925"/>
                  <a:gd name="connsiteX25" fmla="*/ 400050 w 719138"/>
                  <a:gd name="connsiteY25" fmla="*/ 114300 h 161925"/>
                  <a:gd name="connsiteX26" fmla="*/ 404813 w 719138"/>
                  <a:gd name="connsiteY26" fmla="*/ 138113 h 161925"/>
                  <a:gd name="connsiteX27" fmla="*/ 419100 w 719138"/>
                  <a:gd name="connsiteY27" fmla="*/ 128588 h 161925"/>
                  <a:gd name="connsiteX28" fmla="*/ 423863 w 719138"/>
                  <a:gd name="connsiteY28" fmla="*/ 104775 h 161925"/>
                  <a:gd name="connsiteX29" fmla="*/ 438150 w 719138"/>
                  <a:gd name="connsiteY29" fmla="*/ 66675 h 161925"/>
                  <a:gd name="connsiteX30" fmla="*/ 447675 w 719138"/>
                  <a:gd name="connsiteY30" fmla="*/ 14288 h 161925"/>
                  <a:gd name="connsiteX31" fmla="*/ 452438 w 719138"/>
                  <a:gd name="connsiteY31" fmla="*/ 0 h 161925"/>
                  <a:gd name="connsiteX32" fmla="*/ 457200 w 719138"/>
                  <a:gd name="connsiteY32" fmla="*/ 80963 h 161925"/>
                  <a:gd name="connsiteX33" fmla="*/ 466725 w 719138"/>
                  <a:gd name="connsiteY33" fmla="*/ 114300 h 161925"/>
                  <a:gd name="connsiteX34" fmla="*/ 485775 w 719138"/>
                  <a:gd name="connsiteY34" fmla="*/ 104775 h 161925"/>
                  <a:gd name="connsiteX35" fmla="*/ 495300 w 719138"/>
                  <a:gd name="connsiteY35" fmla="*/ 76200 h 161925"/>
                  <a:gd name="connsiteX36" fmla="*/ 509588 w 719138"/>
                  <a:gd name="connsiteY36" fmla="*/ 100013 h 161925"/>
                  <a:gd name="connsiteX37" fmla="*/ 519113 w 719138"/>
                  <a:gd name="connsiteY37" fmla="*/ 133350 h 161925"/>
                  <a:gd name="connsiteX38" fmla="*/ 523875 w 719138"/>
                  <a:gd name="connsiteY38" fmla="*/ 147638 h 161925"/>
                  <a:gd name="connsiteX39" fmla="*/ 542925 w 719138"/>
                  <a:gd name="connsiteY39" fmla="*/ 133350 h 161925"/>
                  <a:gd name="connsiteX40" fmla="*/ 566738 w 719138"/>
                  <a:gd name="connsiteY40" fmla="*/ 109538 h 161925"/>
                  <a:gd name="connsiteX41" fmla="*/ 571500 w 719138"/>
                  <a:gd name="connsiteY41" fmla="*/ 95250 h 161925"/>
                  <a:gd name="connsiteX42" fmla="*/ 576263 w 719138"/>
                  <a:gd name="connsiteY42" fmla="*/ 114300 h 161925"/>
                  <a:gd name="connsiteX43" fmla="*/ 585788 w 719138"/>
                  <a:gd name="connsiteY43" fmla="*/ 133350 h 161925"/>
                  <a:gd name="connsiteX44" fmla="*/ 590550 w 719138"/>
                  <a:gd name="connsiteY44" fmla="*/ 147638 h 161925"/>
                  <a:gd name="connsiteX45" fmla="*/ 604838 w 719138"/>
                  <a:gd name="connsiteY45" fmla="*/ 157163 h 161925"/>
                  <a:gd name="connsiteX46" fmla="*/ 623888 w 719138"/>
                  <a:gd name="connsiteY46" fmla="*/ 133350 h 161925"/>
                  <a:gd name="connsiteX47" fmla="*/ 642938 w 719138"/>
                  <a:gd name="connsiteY47" fmla="*/ 161925 h 161925"/>
                  <a:gd name="connsiteX48" fmla="*/ 657225 w 719138"/>
                  <a:gd name="connsiteY48" fmla="*/ 157163 h 161925"/>
                  <a:gd name="connsiteX49" fmla="*/ 666750 w 719138"/>
                  <a:gd name="connsiteY49" fmla="*/ 142875 h 161925"/>
                  <a:gd name="connsiteX50" fmla="*/ 681038 w 719138"/>
                  <a:gd name="connsiteY50" fmla="*/ 90488 h 161925"/>
                  <a:gd name="connsiteX51" fmla="*/ 685800 w 719138"/>
                  <a:gd name="connsiteY51" fmla="*/ 138113 h 161925"/>
                  <a:gd name="connsiteX52" fmla="*/ 695325 w 719138"/>
                  <a:gd name="connsiteY52" fmla="*/ 119063 h 161925"/>
                  <a:gd name="connsiteX53" fmla="*/ 700088 w 719138"/>
                  <a:gd name="connsiteY53" fmla="*/ 100013 h 161925"/>
                  <a:gd name="connsiteX54" fmla="*/ 704850 w 719138"/>
                  <a:gd name="connsiteY54" fmla="*/ 85725 h 161925"/>
                  <a:gd name="connsiteX55" fmla="*/ 719138 w 719138"/>
                  <a:gd name="connsiteY55" fmla="*/ 10477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719138" h="161925">
                    <a:moveTo>
                      <a:pt x="0" y="123825"/>
                    </a:moveTo>
                    <a:cubicBezTo>
                      <a:pt x="3175" y="114300"/>
                      <a:pt x="6094" y="104686"/>
                      <a:pt x="9525" y="95250"/>
                    </a:cubicBezTo>
                    <a:cubicBezTo>
                      <a:pt x="12447" y="87216"/>
                      <a:pt x="10501" y="71438"/>
                      <a:pt x="19050" y="71438"/>
                    </a:cubicBezTo>
                    <a:cubicBezTo>
                      <a:pt x="29215" y="71438"/>
                      <a:pt x="31406" y="87600"/>
                      <a:pt x="38100" y="95250"/>
                    </a:cubicBezTo>
                    <a:cubicBezTo>
                      <a:pt x="46291" y="104611"/>
                      <a:pt x="55404" y="113428"/>
                      <a:pt x="66675" y="119063"/>
                    </a:cubicBezTo>
                    <a:cubicBezTo>
                      <a:pt x="71165" y="121308"/>
                      <a:pt x="76200" y="122238"/>
                      <a:pt x="80963" y="123825"/>
                    </a:cubicBezTo>
                    <a:cubicBezTo>
                      <a:pt x="85725" y="122238"/>
                      <a:pt x="91073" y="121848"/>
                      <a:pt x="95250" y="119063"/>
                    </a:cubicBezTo>
                    <a:cubicBezTo>
                      <a:pt x="100854" y="115327"/>
                      <a:pt x="104424" y="109158"/>
                      <a:pt x="109538" y="104775"/>
                    </a:cubicBezTo>
                    <a:cubicBezTo>
                      <a:pt x="127885" y="89049"/>
                      <a:pt x="124043" y="92003"/>
                      <a:pt x="142875" y="85725"/>
                    </a:cubicBezTo>
                    <a:cubicBezTo>
                      <a:pt x="148180" y="92798"/>
                      <a:pt x="159513" y="112310"/>
                      <a:pt x="171450" y="114300"/>
                    </a:cubicBezTo>
                    <a:cubicBezTo>
                      <a:pt x="176402" y="115125"/>
                      <a:pt x="180975" y="111125"/>
                      <a:pt x="185738" y="109538"/>
                    </a:cubicBezTo>
                    <a:cubicBezTo>
                      <a:pt x="190500" y="103188"/>
                      <a:pt x="195412" y="96947"/>
                      <a:pt x="200025" y="90488"/>
                    </a:cubicBezTo>
                    <a:cubicBezTo>
                      <a:pt x="203352" y="85830"/>
                      <a:pt x="203826" y="76200"/>
                      <a:pt x="209550" y="76200"/>
                    </a:cubicBezTo>
                    <a:cubicBezTo>
                      <a:pt x="216285" y="76200"/>
                      <a:pt x="219526" y="85314"/>
                      <a:pt x="223838" y="90488"/>
                    </a:cubicBezTo>
                    <a:cubicBezTo>
                      <a:pt x="227502" y="94885"/>
                      <a:pt x="230036" y="100117"/>
                      <a:pt x="233363" y="104775"/>
                    </a:cubicBezTo>
                    <a:cubicBezTo>
                      <a:pt x="237977" y="111234"/>
                      <a:pt x="242888" y="117475"/>
                      <a:pt x="247650" y="123825"/>
                    </a:cubicBezTo>
                    <a:cubicBezTo>
                      <a:pt x="252413" y="122238"/>
                      <a:pt x="258018" y="122199"/>
                      <a:pt x="261938" y="119063"/>
                    </a:cubicBezTo>
                    <a:cubicBezTo>
                      <a:pt x="266408" y="115487"/>
                      <a:pt x="268136" y="109433"/>
                      <a:pt x="271463" y="104775"/>
                    </a:cubicBezTo>
                    <a:cubicBezTo>
                      <a:pt x="276076" y="98316"/>
                      <a:pt x="280137" y="91338"/>
                      <a:pt x="285750" y="85725"/>
                    </a:cubicBezTo>
                    <a:cubicBezTo>
                      <a:pt x="296713" y="74762"/>
                      <a:pt x="304515" y="75081"/>
                      <a:pt x="319088" y="71438"/>
                    </a:cubicBezTo>
                    <a:cubicBezTo>
                      <a:pt x="323850" y="79375"/>
                      <a:pt x="328240" y="87548"/>
                      <a:pt x="333375" y="95250"/>
                    </a:cubicBezTo>
                    <a:cubicBezTo>
                      <a:pt x="337778" y="101854"/>
                      <a:pt x="343725" y="107408"/>
                      <a:pt x="347663" y="114300"/>
                    </a:cubicBezTo>
                    <a:cubicBezTo>
                      <a:pt x="361820" y="139075"/>
                      <a:pt x="339600" y="120038"/>
                      <a:pt x="366713" y="138113"/>
                    </a:cubicBezTo>
                    <a:cubicBezTo>
                      <a:pt x="369559" y="129573"/>
                      <a:pt x="375114" y="110661"/>
                      <a:pt x="381000" y="104775"/>
                    </a:cubicBezTo>
                    <a:cubicBezTo>
                      <a:pt x="384550" y="101225"/>
                      <a:pt x="390525" y="101600"/>
                      <a:pt x="395288" y="100013"/>
                    </a:cubicBezTo>
                    <a:cubicBezTo>
                      <a:pt x="396875" y="104775"/>
                      <a:pt x="398832" y="109430"/>
                      <a:pt x="400050" y="114300"/>
                    </a:cubicBezTo>
                    <a:cubicBezTo>
                      <a:pt x="402013" y="122153"/>
                      <a:pt x="398337" y="133256"/>
                      <a:pt x="404813" y="138113"/>
                    </a:cubicBezTo>
                    <a:cubicBezTo>
                      <a:pt x="409392" y="141547"/>
                      <a:pt x="414338" y="131763"/>
                      <a:pt x="419100" y="128588"/>
                    </a:cubicBezTo>
                    <a:cubicBezTo>
                      <a:pt x="420688" y="120650"/>
                      <a:pt x="421900" y="112628"/>
                      <a:pt x="423863" y="104775"/>
                    </a:cubicBezTo>
                    <a:cubicBezTo>
                      <a:pt x="426352" y="94818"/>
                      <a:pt x="435235" y="73963"/>
                      <a:pt x="438150" y="66675"/>
                    </a:cubicBezTo>
                    <a:cubicBezTo>
                      <a:pt x="440271" y="53950"/>
                      <a:pt x="444350" y="27589"/>
                      <a:pt x="447675" y="14288"/>
                    </a:cubicBezTo>
                    <a:cubicBezTo>
                      <a:pt x="448893" y="9418"/>
                      <a:pt x="450850" y="4763"/>
                      <a:pt x="452438" y="0"/>
                    </a:cubicBezTo>
                    <a:cubicBezTo>
                      <a:pt x="454025" y="26988"/>
                      <a:pt x="454637" y="54050"/>
                      <a:pt x="457200" y="80963"/>
                    </a:cubicBezTo>
                    <a:cubicBezTo>
                      <a:pt x="457997" y="89331"/>
                      <a:pt x="463869" y="105731"/>
                      <a:pt x="466725" y="114300"/>
                    </a:cubicBezTo>
                    <a:cubicBezTo>
                      <a:pt x="473075" y="111125"/>
                      <a:pt x="481515" y="110455"/>
                      <a:pt x="485775" y="104775"/>
                    </a:cubicBezTo>
                    <a:cubicBezTo>
                      <a:pt x="491799" y="96743"/>
                      <a:pt x="495300" y="76200"/>
                      <a:pt x="495300" y="76200"/>
                    </a:cubicBezTo>
                    <a:cubicBezTo>
                      <a:pt x="500063" y="84138"/>
                      <a:pt x="505448" y="91733"/>
                      <a:pt x="509588" y="100013"/>
                    </a:cubicBezTo>
                    <a:cubicBezTo>
                      <a:pt x="513392" y="107621"/>
                      <a:pt x="517080" y="126236"/>
                      <a:pt x="519113" y="133350"/>
                    </a:cubicBezTo>
                    <a:cubicBezTo>
                      <a:pt x="520492" y="138177"/>
                      <a:pt x="522288" y="142875"/>
                      <a:pt x="523875" y="147638"/>
                    </a:cubicBezTo>
                    <a:cubicBezTo>
                      <a:pt x="530225" y="142875"/>
                      <a:pt x="537312" y="138963"/>
                      <a:pt x="542925" y="133350"/>
                    </a:cubicBezTo>
                    <a:cubicBezTo>
                      <a:pt x="574672" y="101603"/>
                      <a:pt x="528640" y="134936"/>
                      <a:pt x="566738" y="109538"/>
                    </a:cubicBezTo>
                    <a:cubicBezTo>
                      <a:pt x="568325" y="104775"/>
                      <a:pt x="567010" y="93005"/>
                      <a:pt x="571500" y="95250"/>
                    </a:cubicBezTo>
                    <a:cubicBezTo>
                      <a:pt x="577355" y="98177"/>
                      <a:pt x="573965" y="108171"/>
                      <a:pt x="576263" y="114300"/>
                    </a:cubicBezTo>
                    <a:cubicBezTo>
                      <a:pt x="578756" y="120947"/>
                      <a:pt x="582991" y="126824"/>
                      <a:pt x="585788" y="133350"/>
                    </a:cubicBezTo>
                    <a:cubicBezTo>
                      <a:pt x="587765" y="137964"/>
                      <a:pt x="587414" y="143718"/>
                      <a:pt x="590550" y="147638"/>
                    </a:cubicBezTo>
                    <a:cubicBezTo>
                      <a:pt x="594126" y="152108"/>
                      <a:pt x="600075" y="153988"/>
                      <a:pt x="604838" y="157163"/>
                    </a:cubicBezTo>
                    <a:cubicBezTo>
                      <a:pt x="605796" y="154287"/>
                      <a:pt x="611823" y="126456"/>
                      <a:pt x="623888" y="133350"/>
                    </a:cubicBezTo>
                    <a:cubicBezTo>
                      <a:pt x="633827" y="139030"/>
                      <a:pt x="642938" y="161925"/>
                      <a:pt x="642938" y="161925"/>
                    </a:cubicBezTo>
                    <a:cubicBezTo>
                      <a:pt x="647700" y="160338"/>
                      <a:pt x="653305" y="160299"/>
                      <a:pt x="657225" y="157163"/>
                    </a:cubicBezTo>
                    <a:cubicBezTo>
                      <a:pt x="661695" y="153587"/>
                      <a:pt x="664425" y="148106"/>
                      <a:pt x="666750" y="142875"/>
                    </a:cubicBezTo>
                    <a:cubicBezTo>
                      <a:pt x="675538" y="123101"/>
                      <a:pt x="676963" y="110858"/>
                      <a:pt x="681038" y="90488"/>
                    </a:cubicBezTo>
                    <a:cubicBezTo>
                      <a:pt x="682625" y="106363"/>
                      <a:pt x="678665" y="123843"/>
                      <a:pt x="685800" y="138113"/>
                    </a:cubicBezTo>
                    <a:cubicBezTo>
                      <a:pt x="688975" y="144463"/>
                      <a:pt x="692832" y="125710"/>
                      <a:pt x="695325" y="119063"/>
                    </a:cubicBezTo>
                    <a:cubicBezTo>
                      <a:pt x="697623" y="112934"/>
                      <a:pt x="698290" y="106307"/>
                      <a:pt x="700088" y="100013"/>
                    </a:cubicBezTo>
                    <a:cubicBezTo>
                      <a:pt x="701467" y="95186"/>
                      <a:pt x="703263" y="90488"/>
                      <a:pt x="704850" y="85725"/>
                    </a:cubicBezTo>
                    <a:cubicBezTo>
                      <a:pt x="715620" y="101881"/>
                      <a:pt x="710327" y="95966"/>
                      <a:pt x="719138" y="104775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al 16"/>
              <p:cNvSpPr/>
              <p:nvPr/>
            </p:nvSpPr>
            <p:spPr>
              <a:xfrm>
                <a:off x="1624013" y="1700213"/>
                <a:ext cx="128587" cy="12858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Vrije vorm 17"/>
              <p:cNvSpPr/>
              <p:nvPr/>
            </p:nvSpPr>
            <p:spPr>
              <a:xfrm>
                <a:off x="5000625" y="1766888"/>
                <a:ext cx="147638" cy="4762"/>
              </a:xfrm>
              <a:custGeom>
                <a:avLst/>
                <a:gdLst>
                  <a:gd name="connsiteX0" fmla="*/ 0 w 147638"/>
                  <a:gd name="connsiteY0" fmla="*/ 4762 h 4762"/>
                  <a:gd name="connsiteX1" fmla="*/ 147638 w 147638"/>
                  <a:gd name="connsiteY1" fmla="*/ 0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638" h="4762">
                    <a:moveTo>
                      <a:pt x="0" y="4762"/>
                    </a:moveTo>
                    <a:cubicBezTo>
                      <a:pt x="138110" y="-170"/>
                      <a:pt x="88872" y="0"/>
                      <a:pt x="147638" y="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hthoek 18"/>
              <p:cNvSpPr/>
              <p:nvPr/>
            </p:nvSpPr>
            <p:spPr>
              <a:xfrm>
                <a:off x="5276051" y="1674176"/>
                <a:ext cx="96050" cy="1530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Vrije vorm 19"/>
              <p:cNvSpPr/>
              <p:nvPr/>
            </p:nvSpPr>
            <p:spPr>
              <a:xfrm>
                <a:off x="5543550" y="1681163"/>
                <a:ext cx="157163" cy="147637"/>
              </a:xfrm>
              <a:custGeom>
                <a:avLst/>
                <a:gdLst>
                  <a:gd name="connsiteX0" fmla="*/ 157163 w 157163"/>
                  <a:gd name="connsiteY0" fmla="*/ 0 h 147637"/>
                  <a:gd name="connsiteX1" fmla="*/ 138113 w 157163"/>
                  <a:gd name="connsiteY1" fmla="*/ 23812 h 147637"/>
                  <a:gd name="connsiteX2" fmla="*/ 123825 w 157163"/>
                  <a:gd name="connsiteY2" fmla="*/ 33337 h 147637"/>
                  <a:gd name="connsiteX3" fmla="*/ 119063 w 157163"/>
                  <a:gd name="connsiteY3" fmla="*/ 47625 h 147637"/>
                  <a:gd name="connsiteX4" fmla="*/ 109538 w 157163"/>
                  <a:gd name="connsiteY4" fmla="*/ 61912 h 147637"/>
                  <a:gd name="connsiteX5" fmla="*/ 80963 w 157163"/>
                  <a:gd name="connsiteY5" fmla="*/ 90487 h 147637"/>
                  <a:gd name="connsiteX6" fmla="*/ 61913 w 157163"/>
                  <a:gd name="connsiteY6" fmla="*/ 119062 h 147637"/>
                  <a:gd name="connsiteX7" fmla="*/ 33338 w 157163"/>
                  <a:gd name="connsiteY7" fmla="*/ 138112 h 147637"/>
                  <a:gd name="connsiteX8" fmla="*/ 14288 w 157163"/>
                  <a:gd name="connsiteY8" fmla="*/ 142875 h 147637"/>
                  <a:gd name="connsiteX9" fmla="*/ 0 w 157163"/>
                  <a:gd name="connsiteY9" fmla="*/ 147637 h 147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163" h="147637">
                    <a:moveTo>
                      <a:pt x="157163" y="0"/>
                    </a:moveTo>
                    <a:cubicBezTo>
                      <a:pt x="150813" y="7937"/>
                      <a:pt x="145301" y="16624"/>
                      <a:pt x="138113" y="23812"/>
                    </a:cubicBezTo>
                    <a:cubicBezTo>
                      <a:pt x="134065" y="27859"/>
                      <a:pt x="127401" y="28867"/>
                      <a:pt x="123825" y="33337"/>
                    </a:cubicBezTo>
                    <a:cubicBezTo>
                      <a:pt x="120689" y="37257"/>
                      <a:pt x="121308" y="43135"/>
                      <a:pt x="119063" y="47625"/>
                    </a:cubicBezTo>
                    <a:cubicBezTo>
                      <a:pt x="116503" y="52744"/>
                      <a:pt x="113341" y="57634"/>
                      <a:pt x="109538" y="61912"/>
                    </a:cubicBezTo>
                    <a:cubicBezTo>
                      <a:pt x="100589" y="71980"/>
                      <a:pt x="88435" y="79279"/>
                      <a:pt x="80963" y="90487"/>
                    </a:cubicBezTo>
                    <a:cubicBezTo>
                      <a:pt x="74613" y="100012"/>
                      <a:pt x="71438" y="112712"/>
                      <a:pt x="61913" y="119062"/>
                    </a:cubicBezTo>
                    <a:cubicBezTo>
                      <a:pt x="52388" y="125412"/>
                      <a:pt x="44444" y="135335"/>
                      <a:pt x="33338" y="138112"/>
                    </a:cubicBezTo>
                    <a:cubicBezTo>
                      <a:pt x="26988" y="139700"/>
                      <a:pt x="20582" y="141077"/>
                      <a:pt x="14288" y="142875"/>
                    </a:cubicBezTo>
                    <a:cubicBezTo>
                      <a:pt x="9461" y="144254"/>
                      <a:pt x="0" y="147637"/>
                      <a:pt x="0" y="147637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Vrije vorm 20"/>
              <p:cNvSpPr/>
              <p:nvPr/>
            </p:nvSpPr>
            <p:spPr>
              <a:xfrm>
                <a:off x="5562600" y="1704975"/>
                <a:ext cx="119063" cy="123934"/>
              </a:xfrm>
              <a:custGeom>
                <a:avLst/>
                <a:gdLst>
                  <a:gd name="connsiteX0" fmla="*/ 0 w 119063"/>
                  <a:gd name="connsiteY0" fmla="*/ 0 h 123934"/>
                  <a:gd name="connsiteX1" fmla="*/ 28575 w 119063"/>
                  <a:gd name="connsiteY1" fmla="*/ 4763 h 123934"/>
                  <a:gd name="connsiteX2" fmla="*/ 42863 w 119063"/>
                  <a:gd name="connsiteY2" fmla="*/ 19050 h 123934"/>
                  <a:gd name="connsiteX3" fmla="*/ 57150 w 119063"/>
                  <a:gd name="connsiteY3" fmla="*/ 28575 h 123934"/>
                  <a:gd name="connsiteX4" fmla="*/ 66675 w 119063"/>
                  <a:gd name="connsiteY4" fmla="*/ 42863 h 123934"/>
                  <a:gd name="connsiteX5" fmla="*/ 80963 w 119063"/>
                  <a:gd name="connsiteY5" fmla="*/ 47625 h 123934"/>
                  <a:gd name="connsiteX6" fmla="*/ 119063 w 119063"/>
                  <a:gd name="connsiteY6" fmla="*/ 100013 h 123934"/>
                  <a:gd name="connsiteX7" fmla="*/ 104775 w 119063"/>
                  <a:gd name="connsiteY7" fmla="*/ 123825 h 123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063" h="123934">
                    <a:moveTo>
                      <a:pt x="0" y="0"/>
                    </a:moveTo>
                    <a:cubicBezTo>
                      <a:pt x="9525" y="1588"/>
                      <a:pt x="19751" y="841"/>
                      <a:pt x="28575" y="4763"/>
                    </a:cubicBezTo>
                    <a:cubicBezTo>
                      <a:pt x="34730" y="7498"/>
                      <a:pt x="37689" y="14738"/>
                      <a:pt x="42863" y="19050"/>
                    </a:cubicBezTo>
                    <a:cubicBezTo>
                      <a:pt x="47260" y="22714"/>
                      <a:pt x="52388" y="25400"/>
                      <a:pt x="57150" y="28575"/>
                    </a:cubicBezTo>
                    <a:cubicBezTo>
                      <a:pt x="60325" y="33338"/>
                      <a:pt x="62205" y="39287"/>
                      <a:pt x="66675" y="42863"/>
                    </a:cubicBezTo>
                    <a:cubicBezTo>
                      <a:pt x="70595" y="45999"/>
                      <a:pt x="77413" y="44075"/>
                      <a:pt x="80963" y="47625"/>
                    </a:cubicBezTo>
                    <a:cubicBezTo>
                      <a:pt x="91635" y="58296"/>
                      <a:pt x="108426" y="84057"/>
                      <a:pt x="119063" y="100013"/>
                    </a:cubicBezTo>
                    <a:cubicBezTo>
                      <a:pt x="113677" y="126938"/>
                      <a:pt x="122395" y="123825"/>
                      <a:pt x="104775" y="123825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Tekstvak 37"/>
            <p:cNvSpPr txBox="1"/>
            <p:nvPr/>
          </p:nvSpPr>
          <p:spPr>
            <a:xfrm>
              <a:off x="36001" y="5157250"/>
              <a:ext cx="238587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Segoe Script" panose="030B0504020000000003" pitchFamily="66" charset="0"/>
                </a:rPr>
                <a:t>An application can have multiple stages open simultaneously</a:t>
              </a:r>
              <a:endParaRPr lang="en-US" sz="1400" dirty="0">
                <a:latin typeface="Segoe Script" panose="030B0504020000000003" pitchFamily="66" charset="0"/>
              </a:endParaRPr>
            </a:p>
          </p:txBody>
        </p:sp>
        <p:sp>
          <p:nvSpPr>
            <p:cNvPr id="39" name="Vierkante haak rechts 38"/>
            <p:cNvSpPr/>
            <p:nvPr/>
          </p:nvSpPr>
          <p:spPr>
            <a:xfrm rot="9000000">
              <a:off x="1399466" y="4732305"/>
              <a:ext cx="157075" cy="311976"/>
            </a:xfrm>
            <a:prstGeom prst="rightBracke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ep 8"/>
          <p:cNvGrpSpPr/>
          <p:nvPr/>
        </p:nvGrpSpPr>
        <p:grpSpPr>
          <a:xfrm>
            <a:off x="532357" y="709366"/>
            <a:ext cx="3513062" cy="3699151"/>
            <a:chOff x="532357" y="709366"/>
            <a:chExt cx="3513062" cy="3699151"/>
          </a:xfrm>
        </p:grpSpPr>
        <p:pic>
          <p:nvPicPr>
            <p:cNvPr id="42" name="Afbeelding 41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5068" b="29116"/>
            <a:stretch/>
          </p:blipFill>
          <p:spPr>
            <a:xfrm>
              <a:off x="532357" y="709366"/>
              <a:ext cx="3513062" cy="3699151"/>
            </a:xfrm>
            <a:prstGeom prst="rect">
              <a:avLst/>
            </a:prstGeom>
          </p:spPr>
        </p:pic>
        <p:cxnSp>
          <p:nvCxnSpPr>
            <p:cNvPr id="44" name="Rechte verbindingslijn 43"/>
            <p:cNvCxnSpPr/>
            <p:nvPr/>
          </p:nvCxnSpPr>
          <p:spPr>
            <a:xfrm>
              <a:off x="1929649" y="1056633"/>
              <a:ext cx="0" cy="560499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Rechte verbindingslijn 44"/>
            <p:cNvCxnSpPr/>
            <p:nvPr/>
          </p:nvCxnSpPr>
          <p:spPr>
            <a:xfrm flipH="1">
              <a:off x="816248" y="1818872"/>
              <a:ext cx="691619" cy="10632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" name="Tekstvak 47"/>
            <p:cNvSpPr txBox="1"/>
            <p:nvPr/>
          </p:nvSpPr>
          <p:spPr>
            <a:xfrm>
              <a:off x="864783" y="1827265"/>
              <a:ext cx="5864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Segoe Script" panose="030B0504020000000003" pitchFamily="66" charset="0"/>
                </a:rPr>
                <a:t>x</a:t>
              </a:r>
              <a:endParaRPr lang="en-US" sz="1400" dirty="0">
                <a:latin typeface="Segoe Script" panose="030B0504020000000003" pitchFamily="66" charset="0"/>
              </a:endParaRPr>
            </a:p>
          </p:txBody>
        </p:sp>
        <p:sp>
          <p:nvSpPr>
            <p:cNvPr id="49" name="Tekstvak 48"/>
            <p:cNvSpPr txBox="1"/>
            <p:nvPr/>
          </p:nvSpPr>
          <p:spPr>
            <a:xfrm>
              <a:off x="1803475" y="1163813"/>
              <a:ext cx="5864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Script" panose="030B0504020000000003" pitchFamily="66" charset="0"/>
                </a:rPr>
                <a:t>y</a:t>
              </a:r>
            </a:p>
          </p:txBody>
        </p:sp>
      </p:grpSp>
      <p:grpSp>
        <p:nvGrpSpPr>
          <p:cNvPr id="36" name="Groep 35"/>
          <p:cNvGrpSpPr/>
          <p:nvPr/>
        </p:nvGrpSpPr>
        <p:grpSpPr>
          <a:xfrm>
            <a:off x="4051502" y="301695"/>
            <a:ext cx="3045966" cy="1568945"/>
            <a:chOff x="4051502" y="301695"/>
            <a:chExt cx="3045966" cy="1568945"/>
          </a:xfrm>
        </p:grpSpPr>
        <p:sp>
          <p:nvSpPr>
            <p:cNvPr id="50" name="Tekstvak 49"/>
            <p:cNvSpPr txBox="1"/>
            <p:nvPr/>
          </p:nvSpPr>
          <p:spPr>
            <a:xfrm>
              <a:off x="4051502" y="301695"/>
              <a:ext cx="142112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latin typeface="Segoe Script" panose="030B0504020000000003" pitchFamily="66" charset="0"/>
                </a:rPr>
                <a:t>Title bar,</a:t>
              </a:r>
            </a:p>
            <a:p>
              <a:pPr algn="r"/>
              <a:r>
                <a:rPr lang="en-US" sz="1400" dirty="0" smtClean="0">
                  <a:latin typeface="Segoe Script" panose="030B0504020000000003" pitchFamily="66" charset="0"/>
                </a:rPr>
                <a:t>title,</a:t>
              </a:r>
            </a:p>
            <a:p>
              <a:pPr algn="r"/>
              <a:r>
                <a:rPr lang="en-US" sz="1400" dirty="0" smtClean="0">
                  <a:latin typeface="Segoe Script" panose="030B0504020000000003" pitchFamily="66" charset="0"/>
                </a:rPr>
                <a:t>border,</a:t>
              </a:r>
            </a:p>
            <a:p>
              <a:pPr algn="r"/>
              <a:r>
                <a:rPr lang="en-US" sz="1400" dirty="0" smtClean="0">
                  <a:latin typeface="Segoe Script" panose="030B0504020000000003" pitchFamily="66" charset="0"/>
                </a:rPr>
                <a:t>close button,</a:t>
              </a:r>
            </a:p>
            <a:p>
              <a:pPr algn="r"/>
              <a:r>
                <a:rPr lang="en-US" sz="1400" dirty="0" smtClean="0">
                  <a:latin typeface="Segoe Script" panose="030B0504020000000003" pitchFamily="66" charset="0"/>
                </a:rPr>
                <a:t>etc...</a:t>
              </a:r>
              <a:endParaRPr lang="en-US" sz="1400" dirty="0">
                <a:latin typeface="Segoe Script" panose="030B0504020000000003" pitchFamily="66" charset="0"/>
              </a:endParaRPr>
            </a:p>
          </p:txBody>
        </p:sp>
        <p:sp>
          <p:nvSpPr>
            <p:cNvPr id="51" name="Vierkante haak rechts 50"/>
            <p:cNvSpPr/>
            <p:nvPr/>
          </p:nvSpPr>
          <p:spPr>
            <a:xfrm>
              <a:off x="5472631" y="392665"/>
              <a:ext cx="89969" cy="987609"/>
            </a:xfrm>
            <a:prstGeom prst="rightBracke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kstvak 51"/>
            <p:cNvSpPr txBox="1"/>
            <p:nvPr/>
          </p:nvSpPr>
          <p:spPr>
            <a:xfrm>
              <a:off x="5455513" y="720335"/>
              <a:ext cx="16419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latin typeface="Segoe Script" panose="030B0504020000000003" pitchFamily="66" charset="0"/>
                </a:rPr>
                <a:t>= decorations</a:t>
              </a:r>
              <a:endParaRPr lang="en-US" sz="1400" dirty="0">
                <a:latin typeface="Segoe Script" panose="030B0504020000000003" pitchFamily="66" charset="0"/>
              </a:endParaRPr>
            </a:p>
          </p:txBody>
        </p:sp>
        <p:sp>
          <p:nvSpPr>
            <p:cNvPr id="53" name="Vrije vorm 52"/>
            <p:cNvSpPr/>
            <p:nvPr/>
          </p:nvSpPr>
          <p:spPr>
            <a:xfrm rot="2491973">
              <a:off x="6031863" y="1025271"/>
              <a:ext cx="259875" cy="845369"/>
            </a:xfrm>
            <a:custGeom>
              <a:avLst/>
              <a:gdLst>
                <a:gd name="connsiteX0" fmla="*/ 0 w 630787"/>
                <a:gd name="connsiteY0" fmla="*/ 0 h 769121"/>
                <a:gd name="connsiteX1" fmla="*/ 564022 w 630787"/>
                <a:gd name="connsiteY1" fmla="*/ 273465 h 769121"/>
                <a:gd name="connsiteX2" fmla="*/ 598205 w 630787"/>
                <a:gd name="connsiteY2" fmla="*/ 769121 h 76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787" h="769121">
                  <a:moveTo>
                    <a:pt x="0" y="0"/>
                  </a:moveTo>
                  <a:cubicBezTo>
                    <a:pt x="232160" y="72639"/>
                    <a:pt x="464321" y="145278"/>
                    <a:pt x="564022" y="273465"/>
                  </a:cubicBezTo>
                  <a:cubicBezTo>
                    <a:pt x="663723" y="401652"/>
                    <a:pt x="630964" y="585386"/>
                    <a:pt x="598205" y="769121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ep 6"/>
          <p:cNvGrpSpPr/>
          <p:nvPr/>
        </p:nvGrpSpPr>
        <p:grpSpPr>
          <a:xfrm>
            <a:off x="1709160" y="1830777"/>
            <a:ext cx="4213077" cy="4191910"/>
            <a:chOff x="1709160" y="1830777"/>
            <a:chExt cx="4213077" cy="4191910"/>
          </a:xfrm>
        </p:grpSpPr>
        <p:sp>
          <p:nvSpPr>
            <p:cNvPr id="35" name="Tekstvak 34"/>
            <p:cNvSpPr txBox="1"/>
            <p:nvPr/>
          </p:nvSpPr>
          <p:spPr>
            <a:xfrm>
              <a:off x="2683836" y="5499467"/>
              <a:ext cx="1878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Segoe Script" panose="030B0504020000000003" pitchFamily="66" charset="0"/>
                </a:rPr>
                <a:t>stage is like a window</a:t>
              </a:r>
              <a:endParaRPr lang="en-US" sz="1400" dirty="0">
                <a:latin typeface="Segoe Script" panose="030B0504020000000003" pitchFamily="66" charset="0"/>
              </a:endParaRPr>
            </a:p>
          </p:txBody>
        </p:sp>
        <p:sp>
          <p:nvSpPr>
            <p:cNvPr id="37" name="Vrije vorm 36"/>
            <p:cNvSpPr/>
            <p:nvPr/>
          </p:nvSpPr>
          <p:spPr>
            <a:xfrm rot="10212226">
              <a:off x="2655501" y="4973409"/>
              <a:ext cx="154432" cy="661815"/>
            </a:xfrm>
            <a:custGeom>
              <a:avLst/>
              <a:gdLst>
                <a:gd name="connsiteX0" fmla="*/ 0 w 630787"/>
                <a:gd name="connsiteY0" fmla="*/ 0 h 769121"/>
                <a:gd name="connsiteX1" fmla="*/ 564022 w 630787"/>
                <a:gd name="connsiteY1" fmla="*/ 273465 h 769121"/>
                <a:gd name="connsiteX2" fmla="*/ 598205 w 630787"/>
                <a:gd name="connsiteY2" fmla="*/ 769121 h 76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787" h="769121">
                  <a:moveTo>
                    <a:pt x="0" y="0"/>
                  </a:moveTo>
                  <a:cubicBezTo>
                    <a:pt x="232160" y="72639"/>
                    <a:pt x="464321" y="145278"/>
                    <a:pt x="564022" y="273465"/>
                  </a:cubicBezTo>
                  <a:cubicBezTo>
                    <a:pt x="663723" y="401652"/>
                    <a:pt x="630964" y="585386"/>
                    <a:pt x="598205" y="769121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ep 4"/>
            <p:cNvGrpSpPr/>
            <p:nvPr/>
          </p:nvGrpSpPr>
          <p:grpSpPr>
            <a:xfrm>
              <a:off x="1709160" y="1830777"/>
              <a:ext cx="4213077" cy="3088409"/>
              <a:chOff x="1709160" y="1830777"/>
              <a:chExt cx="4213077" cy="3088409"/>
            </a:xfrm>
          </p:grpSpPr>
          <p:sp>
            <p:nvSpPr>
              <p:cNvPr id="24" name="Rechthoek 23"/>
              <p:cNvSpPr/>
              <p:nvPr/>
            </p:nvSpPr>
            <p:spPr>
              <a:xfrm>
                <a:off x="1709160" y="1830778"/>
                <a:ext cx="4213077" cy="3088408"/>
              </a:xfrm>
              <a:prstGeom prst="rect">
                <a:avLst/>
              </a:pr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echthoek 24"/>
              <p:cNvSpPr/>
              <p:nvPr/>
            </p:nvSpPr>
            <p:spPr>
              <a:xfrm>
                <a:off x="1709160" y="1830778"/>
                <a:ext cx="4213077" cy="280033"/>
              </a:xfrm>
              <a:prstGeom prst="rect">
                <a:avLst/>
              </a:pr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Rechthoek 25"/>
              <p:cNvSpPr/>
              <p:nvPr/>
            </p:nvSpPr>
            <p:spPr>
              <a:xfrm>
                <a:off x="5646812" y="1830777"/>
                <a:ext cx="275425" cy="280033"/>
              </a:xfrm>
              <a:prstGeom prst="rect">
                <a:avLst/>
              </a:pr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Rechthoek 26"/>
              <p:cNvSpPr/>
              <p:nvPr/>
            </p:nvSpPr>
            <p:spPr>
              <a:xfrm>
                <a:off x="5371387" y="1830777"/>
                <a:ext cx="275425" cy="280033"/>
              </a:xfrm>
              <a:prstGeom prst="rect">
                <a:avLst/>
              </a:pr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Rechthoek 27"/>
              <p:cNvSpPr/>
              <p:nvPr/>
            </p:nvSpPr>
            <p:spPr>
              <a:xfrm>
                <a:off x="5095962" y="1830777"/>
                <a:ext cx="275425" cy="280033"/>
              </a:xfrm>
              <a:prstGeom prst="rect">
                <a:avLst/>
              </a:pr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Vrije vorm 28"/>
              <p:cNvSpPr/>
              <p:nvPr/>
            </p:nvSpPr>
            <p:spPr>
              <a:xfrm>
                <a:off x="2060649" y="1878985"/>
                <a:ext cx="719138" cy="161925"/>
              </a:xfrm>
              <a:custGeom>
                <a:avLst/>
                <a:gdLst>
                  <a:gd name="connsiteX0" fmla="*/ 0 w 719138"/>
                  <a:gd name="connsiteY0" fmla="*/ 123825 h 161925"/>
                  <a:gd name="connsiteX1" fmla="*/ 9525 w 719138"/>
                  <a:gd name="connsiteY1" fmla="*/ 95250 h 161925"/>
                  <a:gd name="connsiteX2" fmla="*/ 19050 w 719138"/>
                  <a:gd name="connsiteY2" fmla="*/ 71438 h 161925"/>
                  <a:gd name="connsiteX3" fmla="*/ 38100 w 719138"/>
                  <a:gd name="connsiteY3" fmla="*/ 95250 h 161925"/>
                  <a:gd name="connsiteX4" fmla="*/ 66675 w 719138"/>
                  <a:gd name="connsiteY4" fmla="*/ 119063 h 161925"/>
                  <a:gd name="connsiteX5" fmla="*/ 80963 w 719138"/>
                  <a:gd name="connsiteY5" fmla="*/ 123825 h 161925"/>
                  <a:gd name="connsiteX6" fmla="*/ 95250 w 719138"/>
                  <a:gd name="connsiteY6" fmla="*/ 119063 h 161925"/>
                  <a:gd name="connsiteX7" fmla="*/ 109538 w 719138"/>
                  <a:gd name="connsiteY7" fmla="*/ 104775 h 161925"/>
                  <a:gd name="connsiteX8" fmla="*/ 142875 w 719138"/>
                  <a:gd name="connsiteY8" fmla="*/ 85725 h 161925"/>
                  <a:gd name="connsiteX9" fmla="*/ 171450 w 719138"/>
                  <a:gd name="connsiteY9" fmla="*/ 114300 h 161925"/>
                  <a:gd name="connsiteX10" fmla="*/ 185738 w 719138"/>
                  <a:gd name="connsiteY10" fmla="*/ 109538 h 161925"/>
                  <a:gd name="connsiteX11" fmla="*/ 200025 w 719138"/>
                  <a:gd name="connsiteY11" fmla="*/ 90488 h 161925"/>
                  <a:gd name="connsiteX12" fmla="*/ 209550 w 719138"/>
                  <a:gd name="connsiteY12" fmla="*/ 76200 h 161925"/>
                  <a:gd name="connsiteX13" fmla="*/ 223838 w 719138"/>
                  <a:gd name="connsiteY13" fmla="*/ 90488 h 161925"/>
                  <a:gd name="connsiteX14" fmla="*/ 233363 w 719138"/>
                  <a:gd name="connsiteY14" fmla="*/ 104775 h 161925"/>
                  <a:gd name="connsiteX15" fmla="*/ 247650 w 719138"/>
                  <a:gd name="connsiteY15" fmla="*/ 123825 h 161925"/>
                  <a:gd name="connsiteX16" fmla="*/ 261938 w 719138"/>
                  <a:gd name="connsiteY16" fmla="*/ 119063 h 161925"/>
                  <a:gd name="connsiteX17" fmla="*/ 271463 w 719138"/>
                  <a:gd name="connsiteY17" fmla="*/ 104775 h 161925"/>
                  <a:gd name="connsiteX18" fmla="*/ 285750 w 719138"/>
                  <a:gd name="connsiteY18" fmla="*/ 85725 h 161925"/>
                  <a:gd name="connsiteX19" fmla="*/ 319088 w 719138"/>
                  <a:gd name="connsiteY19" fmla="*/ 71438 h 161925"/>
                  <a:gd name="connsiteX20" fmla="*/ 333375 w 719138"/>
                  <a:gd name="connsiteY20" fmla="*/ 95250 h 161925"/>
                  <a:gd name="connsiteX21" fmla="*/ 347663 w 719138"/>
                  <a:gd name="connsiteY21" fmla="*/ 114300 h 161925"/>
                  <a:gd name="connsiteX22" fmla="*/ 366713 w 719138"/>
                  <a:gd name="connsiteY22" fmla="*/ 138113 h 161925"/>
                  <a:gd name="connsiteX23" fmla="*/ 381000 w 719138"/>
                  <a:gd name="connsiteY23" fmla="*/ 104775 h 161925"/>
                  <a:gd name="connsiteX24" fmla="*/ 395288 w 719138"/>
                  <a:gd name="connsiteY24" fmla="*/ 100013 h 161925"/>
                  <a:gd name="connsiteX25" fmla="*/ 400050 w 719138"/>
                  <a:gd name="connsiteY25" fmla="*/ 114300 h 161925"/>
                  <a:gd name="connsiteX26" fmla="*/ 404813 w 719138"/>
                  <a:gd name="connsiteY26" fmla="*/ 138113 h 161925"/>
                  <a:gd name="connsiteX27" fmla="*/ 419100 w 719138"/>
                  <a:gd name="connsiteY27" fmla="*/ 128588 h 161925"/>
                  <a:gd name="connsiteX28" fmla="*/ 423863 w 719138"/>
                  <a:gd name="connsiteY28" fmla="*/ 104775 h 161925"/>
                  <a:gd name="connsiteX29" fmla="*/ 438150 w 719138"/>
                  <a:gd name="connsiteY29" fmla="*/ 66675 h 161925"/>
                  <a:gd name="connsiteX30" fmla="*/ 447675 w 719138"/>
                  <a:gd name="connsiteY30" fmla="*/ 14288 h 161925"/>
                  <a:gd name="connsiteX31" fmla="*/ 452438 w 719138"/>
                  <a:gd name="connsiteY31" fmla="*/ 0 h 161925"/>
                  <a:gd name="connsiteX32" fmla="*/ 457200 w 719138"/>
                  <a:gd name="connsiteY32" fmla="*/ 80963 h 161925"/>
                  <a:gd name="connsiteX33" fmla="*/ 466725 w 719138"/>
                  <a:gd name="connsiteY33" fmla="*/ 114300 h 161925"/>
                  <a:gd name="connsiteX34" fmla="*/ 485775 w 719138"/>
                  <a:gd name="connsiteY34" fmla="*/ 104775 h 161925"/>
                  <a:gd name="connsiteX35" fmla="*/ 495300 w 719138"/>
                  <a:gd name="connsiteY35" fmla="*/ 76200 h 161925"/>
                  <a:gd name="connsiteX36" fmla="*/ 509588 w 719138"/>
                  <a:gd name="connsiteY36" fmla="*/ 100013 h 161925"/>
                  <a:gd name="connsiteX37" fmla="*/ 519113 w 719138"/>
                  <a:gd name="connsiteY37" fmla="*/ 133350 h 161925"/>
                  <a:gd name="connsiteX38" fmla="*/ 523875 w 719138"/>
                  <a:gd name="connsiteY38" fmla="*/ 147638 h 161925"/>
                  <a:gd name="connsiteX39" fmla="*/ 542925 w 719138"/>
                  <a:gd name="connsiteY39" fmla="*/ 133350 h 161925"/>
                  <a:gd name="connsiteX40" fmla="*/ 566738 w 719138"/>
                  <a:gd name="connsiteY40" fmla="*/ 109538 h 161925"/>
                  <a:gd name="connsiteX41" fmla="*/ 571500 w 719138"/>
                  <a:gd name="connsiteY41" fmla="*/ 95250 h 161925"/>
                  <a:gd name="connsiteX42" fmla="*/ 576263 w 719138"/>
                  <a:gd name="connsiteY42" fmla="*/ 114300 h 161925"/>
                  <a:gd name="connsiteX43" fmla="*/ 585788 w 719138"/>
                  <a:gd name="connsiteY43" fmla="*/ 133350 h 161925"/>
                  <a:gd name="connsiteX44" fmla="*/ 590550 w 719138"/>
                  <a:gd name="connsiteY44" fmla="*/ 147638 h 161925"/>
                  <a:gd name="connsiteX45" fmla="*/ 604838 w 719138"/>
                  <a:gd name="connsiteY45" fmla="*/ 157163 h 161925"/>
                  <a:gd name="connsiteX46" fmla="*/ 623888 w 719138"/>
                  <a:gd name="connsiteY46" fmla="*/ 133350 h 161925"/>
                  <a:gd name="connsiteX47" fmla="*/ 642938 w 719138"/>
                  <a:gd name="connsiteY47" fmla="*/ 161925 h 161925"/>
                  <a:gd name="connsiteX48" fmla="*/ 657225 w 719138"/>
                  <a:gd name="connsiteY48" fmla="*/ 157163 h 161925"/>
                  <a:gd name="connsiteX49" fmla="*/ 666750 w 719138"/>
                  <a:gd name="connsiteY49" fmla="*/ 142875 h 161925"/>
                  <a:gd name="connsiteX50" fmla="*/ 681038 w 719138"/>
                  <a:gd name="connsiteY50" fmla="*/ 90488 h 161925"/>
                  <a:gd name="connsiteX51" fmla="*/ 685800 w 719138"/>
                  <a:gd name="connsiteY51" fmla="*/ 138113 h 161925"/>
                  <a:gd name="connsiteX52" fmla="*/ 695325 w 719138"/>
                  <a:gd name="connsiteY52" fmla="*/ 119063 h 161925"/>
                  <a:gd name="connsiteX53" fmla="*/ 700088 w 719138"/>
                  <a:gd name="connsiteY53" fmla="*/ 100013 h 161925"/>
                  <a:gd name="connsiteX54" fmla="*/ 704850 w 719138"/>
                  <a:gd name="connsiteY54" fmla="*/ 85725 h 161925"/>
                  <a:gd name="connsiteX55" fmla="*/ 719138 w 719138"/>
                  <a:gd name="connsiteY55" fmla="*/ 10477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719138" h="161925">
                    <a:moveTo>
                      <a:pt x="0" y="123825"/>
                    </a:moveTo>
                    <a:cubicBezTo>
                      <a:pt x="3175" y="114300"/>
                      <a:pt x="6094" y="104686"/>
                      <a:pt x="9525" y="95250"/>
                    </a:cubicBezTo>
                    <a:cubicBezTo>
                      <a:pt x="12447" y="87216"/>
                      <a:pt x="10501" y="71438"/>
                      <a:pt x="19050" y="71438"/>
                    </a:cubicBezTo>
                    <a:cubicBezTo>
                      <a:pt x="29215" y="71438"/>
                      <a:pt x="31406" y="87600"/>
                      <a:pt x="38100" y="95250"/>
                    </a:cubicBezTo>
                    <a:cubicBezTo>
                      <a:pt x="46291" y="104611"/>
                      <a:pt x="55404" y="113428"/>
                      <a:pt x="66675" y="119063"/>
                    </a:cubicBezTo>
                    <a:cubicBezTo>
                      <a:pt x="71165" y="121308"/>
                      <a:pt x="76200" y="122238"/>
                      <a:pt x="80963" y="123825"/>
                    </a:cubicBezTo>
                    <a:cubicBezTo>
                      <a:pt x="85725" y="122238"/>
                      <a:pt x="91073" y="121848"/>
                      <a:pt x="95250" y="119063"/>
                    </a:cubicBezTo>
                    <a:cubicBezTo>
                      <a:pt x="100854" y="115327"/>
                      <a:pt x="104424" y="109158"/>
                      <a:pt x="109538" y="104775"/>
                    </a:cubicBezTo>
                    <a:cubicBezTo>
                      <a:pt x="127885" y="89049"/>
                      <a:pt x="124043" y="92003"/>
                      <a:pt x="142875" y="85725"/>
                    </a:cubicBezTo>
                    <a:cubicBezTo>
                      <a:pt x="148180" y="92798"/>
                      <a:pt x="159513" y="112310"/>
                      <a:pt x="171450" y="114300"/>
                    </a:cubicBezTo>
                    <a:cubicBezTo>
                      <a:pt x="176402" y="115125"/>
                      <a:pt x="180975" y="111125"/>
                      <a:pt x="185738" y="109538"/>
                    </a:cubicBezTo>
                    <a:cubicBezTo>
                      <a:pt x="190500" y="103188"/>
                      <a:pt x="195412" y="96947"/>
                      <a:pt x="200025" y="90488"/>
                    </a:cubicBezTo>
                    <a:cubicBezTo>
                      <a:pt x="203352" y="85830"/>
                      <a:pt x="203826" y="76200"/>
                      <a:pt x="209550" y="76200"/>
                    </a:cubicBezTo>
                    <a:cubicBezTo>
                      <a:pt x="216285" y="76200"/>
                      <a:pt x="219526" y="85314"/>
                      <a:pt x="223838" y="90488"/>
                    </a:cubicBezTo>
                    <a:cubicBezTo>
                      <a:pt x="227502" y="94885"/>
                      <a:pt x="230036" y="100117"/>
                      <a:pt x="233363" y="104775"/>
                    </a:cubicBezTo>
                    <a:cubicBezTo>
                      <a:pt x="237977" y="111234"/>
                      <a:pt x="242888" y="117475"/>
                      <a:pt x="247650" y="123825"/>
                    </a:cubicBezTo>
                    <a:cubicBezTo>
                      <a:pt x="252413" y="122238"/>
                      <a:pt x="258018" y="122199"/>
                      <a:pt x="261938" y="119063"/>
                    </a:cubicBezTo>
                    <a:cubicBezTo>
                      <a:pt x="266408" y="115487"/>
                      <a:pt x="268136" y="109433"/>
                      <a:pt x="271463" y="104775"/>
                    </a:cubicBezTo>
                    <a:cubicBezTo>
                      <a:pt x="276076" y="98316"/>
                      <a:pt x="280137" y="91338"/>
                      <a:pt x="285750" y="85725"/>
                    </a:cubicBezTo>
                    <a:cubicBezTo>
                      <a:pt x="296713" y="74762"/>
                      <a:pt x="304515" y="75081"/>
                      <a:pt x="319088" y="71438"/>
                    </a:cubicBezTo>
                    <a:cubicBezTo>
                      <a:pt x="323850" y="79375"/>
                      <a:pt x="328240" y="87548"/>
                      <a:pt x="333375" y="95250"/>
                    </a:cubicBezTo>
                    <a:cubicBezTo>
                      <a:pt x="337778" y="101854"/>
                      <a:pt x="343725" y="107408"/>
                      <a:pt x="347663" y="114300"/>
                    </a:cubicBezTo>
                    <a:cubicBezTo>
                      <a:pt x="361820" y="139075"/>
                      <a:pt x="339600" y="120038"/>
                      <a:pt x="366713" y="138113"/>
                    </a:cubicBezTo>
                    <a:cubicBezTo>
                      <a:pt x="369559" y="129573"/>
                      <a:pt x="375114" y="110661"/>
                      <a:pt x="381000" y="104775"/>
                    </a:cubicBezTo>
                    <a:cubicBezTo>
                      <a:pt x="384550" y="101225"/>
                      <a:pt x="390525" y="101600"/>
                      <a:pt x="395288" y="100013"/>
                    </a:cubicBezTo>
                    <a:cubicBezTo>
                      <a:pt x="396875" y="104775"/>
                      <a:pt x="398832" y="109430"/>
                      <a:pt x="400050" y="114300"/>
                    </a:cubicBezTo>
                    <a:cubicBezTo>
                      <a:pt x="402013" y="122153"/>
                      <a:pt x="398337" y="133256"/>
                      <a:pt x="404813" y="138113"/>
                    </a:cubicBezTo>
                    <a:cubicBezTo>
                      <a:pt x="409392" y="141547"/>
                      <a:pt x="414338" y="131763"/>
                      <a:pt x="419100" y="128588"/>
                    </a:cubicBezTo>
                    <a:cubicBezTo>
                      <a:pt x="420688" y="120650"/>
                      <a:pt x="421900" y="112628"/>
                      <a:pt x="423863" y="104775"/>
                    </a:cubicBezTo>
                    <a:cubicBezTo>
                      <a:pt x="426352" y="94818"/>
                      <a:pt x="435235" y="73963"/>
                      <a:pt x="438150" y="66675"/>
                    </a:cubicBezTo>
                    <a:cubicBezTo>
                      <a:pt x="440271" y="53950"/>
                      <a:pt x="444350" y="27589"/>
                      <a:pt x="447675" y="14288"/>
                    </a:cubicBezTo>
                    <a:cubicBezTo>
                      <a:pt x="448893" y="9418"/>
                      <a:pt x="450850" y="4763"/>
                      <a:pt x="452438" y="0"/>
                    </a:cubicBezTo>
                    <a:cubicBezTo>
                      <a:pt x="454025" y="26988"/>
                      <a:pt x="454637" y="54050"/>
                      <a:pt x="457200" y="80963"/>
                    </a:cubicBezTo>
                    <a:cubicBezTo>
                      <a:pt x="457997" y="89331"/>
                      <a:pt x="463869" y="105731"/>
                      <a:pt x="466725" y="114300"/>
                    </a:cubicBezTo>
                    <a:cubicBezTo>
                      <a:pt x="473075" y="111125"/>
                      <a:pt x="481515" y="110455"/>
                      <a:pt x="485775" y="104775"/>
                    </a:cubicBezTo>
                    <a:cubicBezTo>
                      <a:pt x="491799" y="96743"/>
                      <a:pt x="495300" y="76200"/>
                      <a:pt x="495300" y="76200"/>
                    </a:cubicBezTo>
                    <a:cubicBezTo>
                      <a:pt x="500063" y="84138"/>
                      <a:pt x="505448" y="91733"/>
                      <a:pt x="509588" y="100013"/>
                    </a:cubicBezTo>
                    <a:cubicBezTo>
                      <a:pt x="513392" y="107621"/>
                      <a:pt x="517080" y="126236"/>
                      <a:pt x="519113" y="133350"/>
                    </a:cubicBezTo>
                    <a:cubicBezTo>
                      <a:pt x="520492" y="138177"/>
                      <a:pt x="522288" y="142875"/>
                      <a:pt x="523875" y="147638"/>
                    </a:cubicBezTo>
                    <a:cubicBezTo>
                      <a:pt x="530225" y="142875"/>
                      <a:pt x="537312" y="138963"/>
                      <a:pt x="542925" y="133350"/>
                    </a:cubicBezTo>
                    <a:cubicBezTo>
                      <a:pt x="574672" y="101603"/>
                      <a:pt x="528640" y="134936"/>
                      <a:pt x="566738" y="109538"/>
                    </a:cubicBezTo>
                    <a:cubicBezTo>
                      <a:pt x="568325" y="104775"/>
                      <a:pt x="567010" y="93005"/>
                      <a:pt x="571500" y="95250"/>
                    </a:cubicBezTo>
                    <a:cubicBezTo>
                      <a:pt x="577355" y="98177"/>
                      <a:pt x="573965" y="108171"/>
                      <a:pt x="576263" y="114300"/>
                    </a:cubicBezTo>
                    <a:cubicBezTo>
                      <a:pt x="578756" y="120947"/>
                      <a:pt x="582991" y="126824"/>
                      <a:pt x="585788" y="133350"/>
                    </a:cubicBezTo>
                    <a:cubicBezTo>
                      <a:pt x="587765" y="137964"/>
                      <a:pt x="587414" y="143718"/>
                      <a:pt x="590550" y="147638"/>
                    </a:cubicBezTo>
                    <a:cubicBezTo>
                      <a:pt x="594126" y="152108"/>
                      <a:pt x="600075" y="153988"/>
                      <a:pt x="604838" y="157163"/>
                    </a:cubicBezTo>
                    <a:cubicBezTo>
                      <a:pt x="605796" y="154287"/>
                      <a:pt x="611823" y="126456"/>
                      <a:pt x="623888" y="133350"/>
                    </a:cubicBezTo>
                    <a:cubicBezTo>
                      <a:pt x="633827" y="139030"/>
                      <a:pt x="642938" y="161925"/>
                      <a:pt x="642938" y="161925"/>
                    </a:cubicBezTo>
                    <a:cubicBezTo>
                      <a:pt x="647700" y="160338"/>
                      <a:pt x="653305" y="160299"/>
                      <a:pt x="657225" y="157163"/>
                    </a:cubicBezTo>
                    <a:cubicBezTo>
                      <a:pt x="661695" y="153587"/>
                      <a:pt x="664425" y="148106"/>
                      <a:pt x="666750" y="142875"/>
                    </a:cubicBezTo>
                    <a:cubicBezTo>
                      <a:pt x="675538" y="123101"/>
                      <a:pt x="676963" y="110858"/>
                      <a:pt x="681038" y="90488"/>
                    </a:cubicBezTo>
                    <a:cubicBezTo>
                      <a:pt x="682625" y="106363"/>
                      <a:pt x="678665" y="123843"/>
                      <a:pt x="685800" y="138113"/>
                    </a:cubicBezTo>
                    <a:cubicBezTo>
                      <a:pt x="688975" y="144463"/>
                      <a:pt x="692832" y="125710"/>
                      <a:pt x="695325" y="119063"/>
                    </a:cubicBezTo>
                    <a:cubicBezTo>
                      <a:pt x="697623" y="112934"/>
                      <a:pt x="698290" y="106307"/>
                      <a:pt x="700088" y="100013"/>
                    </a:cubicBezTo>
                    <a:cubicBezTo>
                      <a:pt x="701467" y="95186"/>
                      <a:pt x="703263" y="90488"/>
                      <a:pt x="704850" y="85725"/>
                    </a:cubicBezTo>
                    <a:cubicBezTo>
                      <a:pt x="715620" y="101881"/>
                      <a:pt x="710327" y="95966"/>
                      <a:pt x="719138" y="104775"/>
                    </a:cubicBezTo>
                  </a:path>
                </a:pathLst>
              </a:cu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al 29"/>
              <p:cNvSpPr/>
              <p:nvPr/>
            </p:nvSpPr>
            <p:spPr>
              <a:xfrm>
                <a:off x="1803475" y="1913858"/>
                <a:ext cx="128587" cy="128587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Vrije vorm 30"/>
              <p:cNvSpPr/>
              <p:nvPr/>
            </p:nvSpPr>
            <p:spPr>
              <a:xfrm>
                <a:off x="5180087" y="1980533"/>
                <a:ext cx="147638" cy="4762"/>
              </a:xfrm>
              <a:custGeom>
                <a:avLst/>
                <a:gdLst>
                  <a:gd name="connsiteX0" fmla="*/ 0 w 147638"/>
                  <a:gd name="connsiteY0" fmla="*/ 4762 h 4762"/>
                  <a:gd name="connsiteX1" fmla="*/ 147638 w 147638"/>
                  <a:gd name="connsiteY1" fmla="*/ 0 h 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638" h="4762">
                    <a:moveTo>
                      <a:pt x="0" y="4762"/>
                    </a:moveTo>
                    <a:cubicBezTo>
                      <a:pt x="138110" y="-170"/>
                      <a:pt x="88872" y="0"/>
                      <a:pt x="147638" y="0"/>
                    </a:cubicBezTo>
                  </a:path>
                </a:pathLst>
              </a:cu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hthoek 31"/>
              <p:cNvSpPr/>
              <p:nvPr/>
            </p:nvSpPr>
            <p:spPr>
              <a:xfrm>
                <a:off x="5455513" y="1887821"/>
                <a:ext cx="96050" cy="153090"/>
              </a:xfrm>
              <a:prstGeom prst="rect">
                <a:avLst/>
              </a:pr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Vrije vorm 32"/>
              <p:cNvSpPr/>
              <p:nvPr/>
            </p:nvSpPr>
            <p:spPr>
              <a:xfrm>
                <a:off x="5723012" y="1894808"/>
                <a:ext cx="157163" cy="147637"/>
              </a:xfrm>
              <a:custGeom>
                <a:avLst/>
                <a:gdLst>
                  <a:gd name="connsiteX0" fmla="*/ 157163 w 157163"/>
                  <a:gd name="connsiteY0" fmla="*/ 0 h 147637"/>
                  <a:gd name="connsiteX1" fmla="*/ 138113 w 157163"/>
                  <a:gd name="connsiteY1" fmla="*/ 23812 h 147637"/>
                  <a:gd name="connsiteX2" fmla="*/ 123825 w 157163"/>
                  <a:gd name="connsiteY2" fmla="*/ 33337 h 147637"/>
                  <a:gd name="connsiteX3" fmla="*/ 119063 w 157163"/>
                  <a:gd name="connsiteY3" fmla="*/ 47625 h 147637"/>
                  <a:gd name="connsiteX4" fmla="*/ 109538 w 157163"/>
                  <a:gd name="connsiteY4" fmla="*/ 61912 h 147637"/>
                  <a:gd name="connsiteX5" fmla="*/ 80963 w 157163"/>
                  <a:gd name="connsiteY5" fmla="*/ 90487 h 147637"/>
                  <a:gd name="connsiteX6" fmla="*/ 61913 w 157163"/>
                  <a:gd name="connsiteY6" fmla="*/ 119062 h 147637"/>
                  <a:gd name="connsiteX7" fmla="*/ 33338 w 157163"/>
                  <a:gd name="connsiteY7" fmla="*/ 138112 h 147637"/>
                  <a:gd name="connsiteX8" fmla="*/ 14288 w 157163"/>
                  <a:gd name="connsiteY8" fmla="*/ 142875 h 147637"/>
                  <a:gd name="connsiteX9" fmla="*/ 0 w 157163"/>
                  <a:gd name="connsiteY9" fmla="*/ 147637 h 147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163" h="147637">
                    <a:moveTo>
                      <a:pt x="157163" y="0"/>
                    </a:moveTo>
                    <a:cubicBezTo>
                      <a:pt x="150813" y="7937"/>
                      <a:pt x="145301" y="16624"/>
                      <a:pt x="138113" y="23812"/>
                    </a:cubicBezTo>
                    <a:cubicBezTo>
                      <a:pt x="134065" y="27859"/>
                      <a:pt x="127401" y="28867"/>
                      <a:pt x="123825" y="33337"/>
                    </a:cubicBezTo>
                    <a:cubicBezTo>
                      <a:pt x="120689" y="37257"/>
                      <a:pt x="121308" y="43135"/>
                      <a:pt x="119063" y="47625"/>
                    </a:cubicBezTo>
                    <a:cubicBezTo>
                      <a:pt x="116503" y="52744"/>
                      <a:pt x="113341" y="57634"/>
                      <a:pt x="109538" y="61912"/>
                    </a:cubicBezTo>
                    <a:cubicBezTo>
                      <a:pt x="100589" y="71980"/>
                      <a:pt x="88435" y="79279"/>
                      <a:pt x="80963" y="90487"/>
                    </a:cubicBezTo>
                    <a:cubicBezTo>
                      <a:pt x="74613" y="100012"/>
                      <a:pt x="71438" y="112712"/>
                      <a:pt x="61913" y="119062"/>
                    </a:cubicBezTo>
                    <a:cubicBezTo>
                      <a:pt x="52388" y="125412"/>
                      <a:pt x="44444" y="135335"/>
                      <a:pt x="33338" y="138112"/>
                    </a:cubicBezTo>
                    <a:cubicBezTo>
                      <a:pt x="26988" y="139700"/>
                      <a:pt x="20582" y="141077"/>
                      <a:pt x="14288" y="142875"/>
                    </a:cubicBezTo>
                    <a:cubicBezTo>
                      <a:pt x="9461" y="144254"/>
                      <a:pt x="0" y="147637"/>
                      <a:pt x="0" y="147637"/>
                    </a:cubicBezTo>
                  </a:path>
                </a:pathLst>
              </a:cu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Vrije vorm 33"/>
              <p:cNvSpPr/>
              <p:nvPr/>
            </p:nvSpPr>
            <p:spPr>
              <a:xfrm>
                <a:off x="5742062" y="1918620"/>
                <a:ext cx="119063" cy="123934"/>
              </a:xfrm>
              <a:custGeom>
                <a:avLst/>
                <a:gdLst>
                  <a:gd name="connsiteX0" fmla="*/ 0 w 119063"/>
                  <a:gd name="connsiteY0" fmla="*/ 0 h 123934"/>
                  <a:gd name="connsiteX1" fmla="*/ 28575 w 119063"/>
                  <a:gd name="connsiteY1" fmla="*/ 4763 h 123934"/>
                  <a:gd name="connsiteX2" fmla="*/ 42863 w 119063"/>
                  <a:gd name="connsiteY2" fmla="*/ 19050 h 123934"/>
                  <a:gd name="connsiteX3" fmla="*/ 57150 w 119063"/>
                  <a:gd name="connsiteY3" fmla="*/ 28575 h 123934"/>
                  <a:gd name="connsiteX4" fmla="*/ 66675 w 119063"/>
                  <a:gd name="connsiteY4" fmla="*/ 42863 h 123934"/>
                  <a:gd name="connsiteX5" fmla="*/ 80963 w 119063"/>
                  <a:gd name="connsiteY5" fmla="*/ 47625 h 123934"/>
                  <a:gd name="connsiteX6" fmla="*/ 119063 w 119063"/>
                  <a:gd name="connsiteY6" fmla="*/ 100013 h 123934"/>
                  <a:gd name="connsiteX7" fmla="*/ 104775 w 119063"/>
                  <a:gd name="connsiteY7" fmla="*/ 123825 h 123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063" h="123934">
                    <a:moveTo>
                      <a:pt x="0" y="0"/>
                    </a:moveTo>
                    <a:cubicBezTo>
                      <a:pt x="9525" y="1588"/>
                      <a:pt x="19751" y="841"/>
                      <a:pt x="28575" y="4763"/>
                    </a:cubicBezTo>
                    <a:cubicBezTo>
                      <a:pt x="34730" y="7498"/>
                      <a:pt x="37689" y="14738"/>
                      <a:pt x="42863" y="19050"/>
                    </a:cubicBezTo>
                    <a:cubicBezTo>
                      <a:pt x="47260" y="22714"/>
                      <a:pt x="52388" y="25400"/>
                      <a:pt x="57150" y="28575"/>
                    </a:cubicBezTo>
                    <a:cubicBezTo>
                      <a:pt x="60325" y="33338"/>
                      <a:pt x="62205" y="39287"/>
                      <a:pt x="66675" y="42863"/>
                    </a:cubicBezTo>
                    <a:cubicBezTo>
                      <a:pt x="70595" y="45999"/>
                      <a:pt x="77413" y="44075"/>
                      <a:pt x="80963" y="47625"/>
                    </a:cubicBezTo>
                    <a:cubicBezTo>
                      <a:pt x="91635" y="58296"/>
                      <a:pt x="108426" y="84057"/>
                      <a:pt x="119063" y="100013"/>
                    </a:cubicBezTo>
                    <a:cubicBezTo>
                      <a:pt x="113677" y="126938"/>
                      <a:pt x="122395" y="123825"/>
                      <a:pt x="104775" y="123825"/>
                    </a:cubicBezTo>
                  </a:path>
                </a:pathLst>
              </a:custGeom>
              <a:solidFill>
                <a:srgbClr val="00245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ep 62"/>
              <p:cNvGrpSpPr/>
              <p:nvPr/>
            </p:nvGrpSpPr>
            <p:grpSpPr>
              <a:xfrm>
                <a:off x="2209827" y="2716755"/>
                <a:ext cx="3232334" cy="1866314"/>
                <a:chOff x="2116534" y="2507881"/>
                <a:chExt cx="3492436" cy="2016494"/>
              </a:xfrm>
            </p:grpSpPr>
            <p:sp>
              <p:nvSpPr>
                <p:cNvPr id="55" name="Vrije vorm 54"/>
                <p:cNvSpPr/>
                <p:nvPr/>
              </p:nvSpPr>
              <p:spPr>
                <a:xfrm>
                  <a:off x="2116534" y="2509618"/>
                  <a:ext cx="719138" cy="161925"/>
                </a:xfrm>
                <a:custGeom>
                  <a:avLst/>
                  <a:gdLst>
                    <a:gd name="connsiteX0" fmla="*/ 0 w 719138"/>
                    <a:gd name="connsiteY0" fmla="*/ 123825 h 161925"/>
                    <a:gd name="connsiteX1" fmla="*/ 9525 w 719138"/>
                    <a:gd name="connsiteY1" fmla="*/ 95250 h 161925"/>
                    <a:gd name="connsiteX2" fmla="*/ 19050 w 719138"/>
                    <a:gd name="connsiteY2" fmla="*/ 71438 h 161925"/>
                    <a:gd name="connsiteX3" fmla="*/ 38100 w 719138"/>
                    <a:gd name="connsiteY3" fmla="*/ 95250 h 161925"/>
                    <a:gd name="connsiteX4" fmla="*/ 66675 w 719138"/>
                    <a:gd name="connsiteY4" fmla="*/ 119063 h 161925"/>
                    <a:gd name="connsiteX5" fmla="*/ 80963 w 719138"/>
                    <a:gd name="connsiteY5" fmla="*/ 123825 h 161925"/>
                    <a:gd name="connsiteX6" fmla="*/ 95250 w 719138"/>
                    <a:gd name="connsiteY6" fmla="*/ 119063 h 161925"/>
                    <a:gd name="connsiteX7" fmla="*/ 109538 w 719138"/>
                    <a:gd name="connsiteY7" fmla="*/ 104775 h 161925"/>
                    <a:gd name="connsiteX8" fmla="*/ 142875 w 719138"/>
                    <a:gd name="connsiteY8" fmla="*/ 85725 h 161925"/>
                    <a:gd name="connsiteX9" fmla="*/ 171450 w 719138"/>
                    <a:gd name="connsiteY9" fmla="*/ 114300 h 161925"/>
                    <a:gd name="connsiteX10" fmla="*/ 185738 w 719138"/>
                    <a:gd name="connsiteY10" fmla="*/ 109538 h 161925"/>
                    <a:gd name="connsiteX11" fmla="*/ 200025 w 719138"/>
                    <a:gd name="connsiteY11" fmla="*/ 90488 h 161925"/>
                    <a:gd name="connsiteX12" fmla="*/ 209550 w 719138"/>
                    <a:gd name="connsiteY12" fmla="*/ 76200 h 161925"/>
                    <a:gd name="connsiteX13" fmla="*/ 223838 w 719138"/>
                    <a:gd name="connsiteY13" fmla="*/ 90488 h 161925"/>
                    <a:gd name="connsiteX14" fmla="*/ 233363 w 719138"/>
                    <a:gd name="connsiteY14" fmla="*/ 104775 h 161925"/>
                    <a:gd name="connsiteX15" fmla="*/ 247650 w 719138"/>
                    <a:gd name="connsiteY15" fmla="*/ 123825 h 161925"/>
                    <a:gd name="connsiteX16" fmla="*/ 261938 w 719138"/>
                    <a:gd name="connsiteY16" fmla="*/ 119063 h 161925"/>
                    <a:gd name="connsiteX17" fmla="*/ 271463 w 719138"/>
                    <a:gd name="connsiteY17" fmla="*/ 104775 h 161925"/>
                    <a:gd name="connsiteX18" fmla="*/ 285750 w 719138"/>
                    <a:gd name="connsiteY18" fmla="*/ 85725 h 161925"/>
                    <a:gd name="connsiteX19" fmla="*/ 319088 w 719138"/>
                    <a:gd name="connsiteY19" fmla="*/ 71438 h 161925"/>
                    <a:gd name="connsiteX20" fmla="*/ 333375 w 719138"/>
                    <a:gd name="connsiteY20" fmla="*/ 95250 h 161925"/>
                    <a:gd name="connsiteX21" fmla="*/ 347663 w 719138"/>
                    <a:gd name="connsiteY21" fmla="*/ 114300 h 161925"/>
                    <a:gd name="connsiteX22" fmla="*/ 366713 w 719138"/>
                    <a:gd name="connsiteY22" fmla="*/ 138113 h 161925"/>
                    <a:gd name="connsiteX23" fmla="*/ 381000 w 719138"/>
                    <a:gd name="connsiteY23" fmla="*/ 104775 h 161925"/>
                    <a:gd name="connsiteX24" fmla="*/ 395288 w 719138"/>
                    <a:gd name="connsiteY24" fmla="*/ 100013 h 161925"/>
                    <a:gd name="connsiteX25" fmla="*/ 400050 w 719138"/>
                    <a:gd name="connsiteY25" fmla="*/ 114300 h 161925"/>
                    <a:gd name="connsiteX26" fmla="*/ 404813 w 719138"/>
                    <a:gd name="connsiteY26" fmla="*/ 138113 h 161925"/>
                    <a:gd name="connsiteX27" fmla="*/ 419100 w 719138"/>
                    <a:gd name="connsiteY27" fmla="*/ 128588 h 161925"/>
                    <a:gd name="connsiteX28" fmla="*/ 423863 w 719138"/>
                    <a:gd name="connsiteY28" fmla="*/ 104775 h 161925"/>
                    <a:gd name="connsiteX29" fmla="*/ 438150 w 719138"/>
                    <a:gd name="connsiteY29" fmla="*/ 66675 h 161925"/>
                    <a:gd name="connsiteX30" fmla="*/ 447675 w 719138"/>
                    <a:gd name="connsiteY30" fmla="*/ 14288 h 161925"/>
                    <a:gd name="connsiteX31" fmla="*/ 452438 w 719138"/>
                    <a:gd name="connsiteY31" fmla="*/ 0 h 161925"/>
                    <a:gd name="connsiteX32" fmla="*/ 457200 w 719138"/>
                    <a:gd name="connsiteY32" fmla="*/ 80963 h 161925"/>
                    <a:gd name="connsiteX33" fmla="*/ 466725 w 719138"/>
                    <a:gd name="connsiteY33" fmla="*/ 114300 h 161925"/>
                    <a:gd name="connsiteX34" fmla="*/ 485775 w 719138"/>
                    <a:gd name="connsiteY34" fmla="*/ 104775 h 161925"/>
                    <a:gd name="connsiteX35" fmla="*/ 495300 w 719138"/>
                    <a:gd name="connsiteY35" fmla="*/ 76200 h 161925"/>
                    <a:gd name="connsiteX36" fmla="*/ 509588 w 719138"/>
                    <a:gd name="connsiteY36" fmla="*/ 100013 h 161925"/>
                    <a:gd name="connsiteX37" fmla="*/ 519113 w 719138"/>
                    <a:gd name="connsiteY37" fmla="*/ 133350 h 161925"/>
                    <a:gd name="connsiteX38" fmla="*/ 523875 w 719138"/>
                    <a:gd name="connsiteY38" fmla="*/ 147638 h 161925"/>
                    <a:gd name="connsiteX39" fmla="*/ 542925 w 719138"/>
                    <a:gd name="connsiteY39" fmla="*/ 133350 h 161925"/>
                    <a:gd name="connsiteX40" fmla="*/ 566738 w 719138"/>
                    <a:gd name="connsiteY40" fmla="*/ 109538 h 161925"/>
                    <a:gd name="connsiteX41" fmla="*/ 571500 w 719138"/>
                    <a:gd name="connsiteY41" fmla="*/ 95250 h 161925"/>
                    <a:gd name="connsiteX42" fmla="*/ 576263 w 719138"/>
                    <a:gd name="connsiteY42" fmla="*/ 114300 h 161925"/>
                    <a:gd name="connsiteX43" fmla="*/ 585788 w 719138"/>
                    <a:gd name="connsiteY43" fmla="*/ 133350 h 161925"/>
                    <a:gd name="connsiteX44" fmla="*/ 590550 w 719138"/>
                    <a:gd name="connsiteY44" fmla="*/ 147638 h 161925"/>
                    <a:gd name="connsiteX45" fmla="*/ 604838 w 719138"/>
                    <a:gd name="connsiteY45" fmla="*/ 157163 h 161925"/>
                    <a:gd name="connsiteX46" fmla="*/ 623888 w 719138"/>
                    <a:gd name="connsiteY46" fmla="*/ 133350 h 161925"/>
                    <a:gd name="connsiteX47" fmla="*/ 642938 w 719138"/>
                    <a:gd name="connsiteY47" fmla="*/ 161925 h 161925"/>
                    <a:gd name="connsiteX48" fmla="*/ 657225 w 719138"/>
                    <a:gd name="connsiteY48" fmla="*/ 157163 h 161925"/>
                    <a:gd name="connsiteX49" fmla="*/ 666750 w 719138"/>
                    <a:gd name="connsiteY49" fmla="*/ 142875 h 161925"/>
                    <a:gd name="connsiteX50" fmla="*/ 681038 w 719138"/>
                    <a:gd name="connsiteY50" fmla="*/ 90488 h 161925"/>
                    <a:gd name="connsiteX51" fmla="*/ 685800 w 719138"/>
                    <a:gd name="connsiteY51" fmla="*/ 138113 h 161925"/>
                    <a:gd name="connsiteX52" fmla="*/ 695325 w 719138"/>
                    <a:gd name="connsiteY52" fmla="*/ 119063 h 161925"/>
                    <a:gd name="connsiteX53" fmla="*/ 700088 w 719138"/>
                    <a:gd name="connsiteY53" fmla="*/ 100013 h 161925"/>
                    <a:gd name="connsiteX54" fmla="*/ 704850 w 719138"/>
                    <a:gd name="connsiteY54" fmla="*/ 85725 h 161925"/>
                    <a:gd name="connsiteX55" fmla="*/ 719138 w 719138"/>
                    <a:gd name="connsiteY55" fmla="*/ 104775 h 161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719138" h="161925">
                      <a:moveTo>
                        <a:pt x="0" y="123825"/>
                      </a:moveTo>
                      <a:cubicBezTo>
                        <a:pt x="3175" y="114300"/>
                        <a:pt x="6094" y="104686"/>
                        <a:pt x="9525" y="95250"/>
                      </a:cubicBezTo>
                      <a:cubicBezTo>
                        <a:pt x="12447" y="87216"/>
                        <a:pt x="10501" y="71438"/>
                        <a:pt x="19050" y="71438"/>
                      </a:cubicBezTo>
                      <a:cubicBezTo>
                        <a:pt x="29215" y="71438"/>
                        <a:pt x="31406" y="87600"/>
                        <a:pt x="38100" y="95250"/>
                      </a:cubicBezTo>
                      <a:cubicBezTo>
                        <a:pt x="46291" y="104611"/>
                        <a:pt x="55404" y="113428"/>
                        <a:pt x="66675" y="119063"/>
                      </a:cubicBezTo>
                      <a:cubicBezTo>
                        <a:pt x="71165" y="121308"/>
                        <a:pt x="76200" y="122238"/>
                        <a:pt x="80963" y="123825"/>
                      </a:cubicBezTo>
                      <a:cubicBezTo>
                        <a:pt x="85725" y="122238"/>
                        <a:pt x="91073" y="121848"/>
                        <a:pt x="95250" y="119063"/>
                      </a:cubicBezTo>
                      <a:cubicBezTo>
                        <a:pt x="100854" y="115327"/>
                        <a:pt x="104424" y="109158"/>
                        <a:pt x="109538" y="104775"/>
                      </a:cubicBezTo>
                      <a:cubicBezTo>
                        <a:pt x="127885" y="89049"/>
                        <a:pt x="124043" y="92003"/>
                        <a:pt x="142875" y="85725"/>
                      </a:cubicBezTo>
                      <a:cubicBezTo>
                        <a:pt x="148180" y="92798"/>
                        <a:pt x="159513" y="112310"/>
                        <a:pt x="171450" y="114300"/>
                      </a:cubicBezTo>
                      <a:cubicBezTo>
                        <a:pt x="176402" y="115125"/>
                        <a:pt x="180975" y="111125"/>
                        <a:pt x="185738" y="109538"/>
                      </a:cubicBezTo>
                      <a:cubicBezTo>
                        <a:pt x="190500" y="103188"/>
                        <a:pt x="195412" y="96947"/>
                        <a:pt x="200025" y="90488"/>
                      </a:cubicBezTo>
                      <a:cubicBezTo>
                        <a:pt x="203352" y="85830"/>
                        <a:pt x="203826" y="76200"/>
                        <a:pt x="209550" y="76200"/>
                      </a:cubicBezTo>
                      <a:cubicBezTo>
                        <a:pt x="216285" y="76200"/>
                        <a:pt x="219526" y="85314"/>
                        <a:pt x="223838" y="90488"/>
                      </a:cubicBezTo>
                      <a:cubicBezTo>
                        <a:pt x="227502" y="94885"/>
                        <a:pt x="230036" y="100117"/>
                        <a:pt x="233363" y="104775"/>
                      </a:cubicBezTo>
                      <a:cubicBezTo>
                        <a:pt x="237977" y="111234"/>
                        <a:pt x="242888" y="117475"/>
                        <a:pt x="247650" y="123825"/>
                      </a:cubicBezTo>
                      <a:cubicBezTo>
                        <a:pt x="252413" y="122238"/>
                        <a:pt x="258018" y="122199"/>
                        <a:pt x="261938" y="119063"/>
                      </a:cubicBezTo>
                      <a:cubicBezTo>
                        <a:pt x="266408" y="115487"/>
                        <a:pt x="268136" y="109433"/>
                        <a:pt x="271463" y="104775"/>
                      </a:cubicBezTo>
                      <a:cubicBezTo>
                        <a:pt x="276076" y="98316"/>
                        <a:pt x="280137" y="91338"/>
                        <a:pt x="285750" y="85725"/>
                      </a:cubicBezTo>
                      <a:cubicBezTo>
                        <a:pt x="296713" y="74762"/>
                        <a:pt x="304515" y="75081"/>
                        <a:pt x="319088" y="71438"/>
                      </a:cubicBezTo>
                      <a:cubicBezTo>
                        <a:pt x="323850" y="79375"/>
                        <a:pt x="328240" y="87548"/>
                        <a:pt x="333375" y="95250"/>
                      </a:cubicBezTo>
                      <a:cubicBezTo>
                        <a:pt x="337778" y="101854"/>
                        <a:pt x="343725" y="107408"/>
                        <a:pt x="347663" y="114300"/>
                      </a:cubicBezTo>
                      <a:cubicBezTo>
                        <a:pt x="361820" y="139075"/>
                        <a:pt x="339600" y="120038"/>
                        <a:pt x="366713" y="138113"/>
                      </a:cubicBezTo>
                      <a:cubicBezTo>
                        <a:pt x="369559" y="129573"/>
                        <a:pt x="375114" y="110661"/>
                        <a:pt x="381000" y="104775"/>
                      </a:cubicBezTo>
                      <a:cubicBezTo>
                        <a:pt x="384550" y="101225"/>
                        <a:pt x="390525" y="101600"/>
                        <a:pt x="395288" y="100013"/>
                      </a:cubicBezTo>
                      <a:cubicBezTo>
                        <a:pt x="396875" y="104775"/>
                        <a:pt x="398832" y="109430"/>
                        <a:pt x="400050" y="114300"/>
                      </a:cubicBezTo>
                      <a:cubicBezTo>
                        <a:pt x="402013" y="122153"/>
                        <a:pt x="398337" y="133256"/>
                        <a:pt x="404813" y="138113"/>
                      </a:cubicBezTo>
                      <a:cubicBezTo>
                        <a:pt x="409392" y="141547"/>
                        <a:pt x="414338" y="131763"/>
                        <a:pt x="419100" y="128588"/>
                      </a:cubicBezTo>
                      <a:cubicBezTo>
                        <a:pt x="420688" y="120650"/>
                        <a:pt x="421900" y="112628"/>
                        <a:pt x="423863" y="104775"/>
                      </a:cubicBezTo>
                      <a:cubicBezTo>
                        <a:pt x="426352" y="94818"/>
                        <a:pt x="435235" y="73963"/>
                        <a:pt x="438150" y="66675"/>
                      </a:cubicBezTo>
                      <a:cubicBezTo>
                        <a:pt x="440271" y="53950"/>
                        <a:pt x="444350" y="27589"/>
                        <a:pt x="447675" y="14288"/>
                      </a:cubicBezTo>
                      <a:cubicBezTo>
                        <a:pt x="448893" y="9418"/>
                        <a:pt x="450850" y="4763"/>
                        <a:pt x="452438" y="0"/>
                      </a:cubicBezTo>
                      <a:cubicBezTo>
                        <a:pt x="454025" y="26988"/>
                        <a:pt x="454637" y="54050"/>
                        <a:pt x="457200" y="80963"/>
                      </a:cubicBezTo>
                      <a:cubicBezTo>
                        <a:pt x="457997" y="89331"/>
                        <a:pt x="463869" y="105731"/>
                        <a:pt x="466725" y="114300"/>
                      </a:cubicBezTo>
                      <a:cubicBezTo>
                        <a:pt x="473075" y="111125"/>
                        <a:pt x="481515" y="110455"/>
                        <a:pt x="485775" y="104775"/>
                      </a:cubicBezTo>
                      <a:cubicBezTo>
                        <a:pt x="491799" y="96743"/>
                        <a:pt x="495300" y="76200"/>
                        <a:pt x="495300" y="76200"/>
                      </a:cubicBezTo>
                      <a:cubicBezTo>
                        <a:pt x="500063" y="84138"/>
                        <a:pt x="505448" y="91733"/>
                        <a:pt x="509588" y="100013"/>
                      </a:cubicBezTo>
                      <a:cubicBezTo>
                        <a:pt x="513392" y="107621"/>
                        <a:pt x="517080" y="126236"/>
                        <a:pt x="519113" y="133350"/>
                      </a:cubicBezTo>
                      <a:cubicBezTo>
                        <a:pt x="520492" y="138177"/>
                        <a:pt x="522288" y="142875"/>
                        <a:pt x="523875" y="147638"/>
                      </a:cubicBezTo>
                      <a:cubicBezTo>
                        <a:pt x="530225" y="142875"/>
                        <a:pt x="537312" y="138963"/>
                        <a:pt x="542925" y="133350"/>
                      </a:cubicBezTo>
                      <a:cubicBezTo>
                        <a:pt x="574672" y="101603"/>
                        <a:pt x="528640" y="134936"/>
                        <a:pt x="566738" y="109538"/>
                      </a:cubicBezTo>
                      <a:cubicBezTo>
                        <a:pt x="568325" y="104775"/>
                        <a:pt x="567010" y="93005"/>
                        <a:pt x="571500" y="95250"/>
                      </a:cubicBezTo>
                      <a:cubicBezTo>
                        <a:pt x="577355" y="98177"/>
                        <a:pt x="573965" y="108171"/>
                        <a:pt x="576263" y="114300"/>
                      </a:cubicBezTo>
                      <a:cubicBezTo>
                        <a:pt x="578756" y="120947"/>
                        <a:pt x="582991" y="126824"/>
                        <a:pt x="585788" y="133350"/>
                      </a:cubicBezTo>
                      <a:cubicBezTo>
                        <a:pt x="587765" y="137964"/>
                        <a:pt x="587414" y="143718"/>
                        <a:pt x="590550" y="147638"/>
                      </a:cubicBezTo>
                      <a:cubicBezTo>
                        <a:pt x="594126" y="152108"/>
                        <a:pt x="600075" y="153988"/>
                        <a:pt x="604838" y="157163"/>
                      </a:cubicBezTo>
                      <a:cubicBezTo>
                        <a:pt x="605796" y="154287"/>
                        <a:pt x="611823" y="126456"/>
                        <a:pt x="623888" y="133350"/>
                      </a:cubicBezTo>
                      <a:cubicBezTo>
                        <a:pt x="633827" y="139030"/>
                        <a:pt x="642938" y="161925"/>
                        <a:pt x="642938" y="161925"/>
                      </a:cubicBezTo>
                      <a:cubicBezTo>
                        <a:pt x="647700" y="160338"/>
                        <a:pt x="653305" y="160299"/>
                        <a:pt x="657225" y="157163"/>
                      </a:cubicBezTo>
                      <a:cubicBezTo>
                        <a:pt x="661695" y="153587"/>
                        <a:pt x="664425" y="148106"/>
                        <a:pt x="666750" y="142875"/>
                      </a:cubicBezTo>
                      <a:cubicBezTo>
                        <a:pt x="675538" y="123101"/>
                        <a:pt x="676963" y="110858"/>
                        <a:pt x="681038" y="90488"/>
                      </a:cubicBezTo>
                      <a:cubicBezTo>
                        <a:pt x="682625" y="106363"/>
                        <a:pt x="678665" y="123843"/>
                        <a:pt x="685800" y="138113"/>
                      </a:cubicBezTo>
                      <a:cubicBezTo>
                        <a:pt x="688975" y="144463"/>
                        <a:pt x="692832" y="125710"/>
                        <a:pt x="695325" y="119063"/>
                      </a:cubicBezTo>
                      <a:cubicBezTo>
                        <a:pt x="697623" y="112934"/>
                        <a:pt x="698290" y="106307"/>
                        <a:pt x="700088" y="100013"/>
                      </a:cubicBezTo>
                      <a:cubicBezTo>
                        <a:pt x="701467" y="95186"/>
                        <a:pt x="703263" y="90488"/>
                        <a:pt x="704850" y="85725"/>
                      </a:cubicBezTo>
                      <a:cubicBezTo>
                        <a:pt x="715620" y="101881"/>
                        <a:pt x="710327" y="95966"/>
                        <a:pt x="719138" y="104775"/>
                      </a:cubicBezTo>
                    </a:path>
                  </a:pathLst>
                </a:custGeom>
                <a:solidFill>
                  <a:srgbClr val="00245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hthoek met één afgeronde hoek 53"/>
                <p:cNvSpPr/>
                <p:nvPr/>
              </p:nvSpPr>
              <p:spPr>
                <a:xfrm>
                  <a:off x="2954022" y="2507881"/>
                  <a:ext cx="1378598" cy="190500"/>
                </a:xfrm>
                <a:prstGeom prst="round1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Vrije vorm 55"/>
                <p:cNvSpPr/>
                <p:nvPr/>
              </p:nvSpPr>
              <p:spPr>
                <a:xfrm>
                  <a:off x="2116534" y="2795149"/>
                  <a:ext cx="719138" cy="161925"/>
                </a:xfrm>
                <a:custGeom>
                  <a:avLst/>
                  <a:gdLst>
                    <a:gd name="connsiteX0" fmla="*/ 0 w 719138"/>
                    <a:gd name="connsiteY0" fmla="*/ 123825 h 161925"/>
                    <a:gd name="connsiteX1" fmla="*/ 9525 w 719138"/>
                    <a:gd name="connsiteY1" fmla="*/ 95250 h 161925"/>
                    <a:gd name="connsiteX2" fmla="*/ 19050 w 719138"/>
                    <a:gd name="connsiteY2" fmla="*/ 71438 h 161925"/>
                    <a:gd name="connsiteX3" fmla="*/ 38100 w 719138"/>
                    <a:gd name="connsiteY3" fmla="*/ 95250 h 161925"/>
                    <a:gd name="connsiteX4" fmla="*/ 66675 w 719138"/>
                    <a:gd name="connsiteY4" fmla="*/ 119063 h 161925"/>
                    <a:gd name="connsiteX5" fmla="*/ 80963 w 719138"/>
                    <a:gd name="connsiteY5" fmla="*/ 123825 h 161925"/>
                    <a:gd name="connsiteX6" fmla="*/ 95250 w 719138"/>
                    <a:gd name="connsiteY6" fmla="*/ 119063 h 161925"/>
                    <a:gd name="connsiteX7" fmla="*/ 109538 w 719138"/>
                    <a:gd name="connsiteY7" fmla="*/ 104775 h 161925"/>
                    <a:gd name="connsiteX8" fmla="*/ 142875 w 719138"/>
                    <a:gd name="connsiteY8" fmla="*/ 85725 h 161925"/>
                    <a:gd name="connsiteX9" fmla="*/ 171450 w 719138"/>
                    <a:gd name="connsiteY9" fmla="*/ 114300 h 161925"/>
                    <a:gd name="connsiteX10" fmla="*/ 185738 w 719138"/>
                    <a:gd name="connsiteY10" fmla="*/ 109538 h 161925"/>
                    <a:gd name="connsiteX11" fmla="*/ 200025 w 719138"/>
                    <a:gd name="connsiteY11" fmla="*/ 90488 h 161925"/>
                    <a:gd name="connsiteX12" fmla="*/ 209550 w 719138"/>
                    <a:gd name="connsiteY12" fmla="*/ 76200 h 161925"/>
                    <a:gd name="connsiteX13" fmla="*/ 223838 w 719138"/>
                    <a:gd name="connsiteY13" fmla="*/ 90488 h 161925"/>
                    <a:gd name="connsiteX14" fmla="*/ 233363 w 719138"/>
                    <a:gd name="connsiteY14" fmla="*/ 104775 h 161925"/>
                    <a:gd name="connsiteX15" fmla="*/ 247650 w 719138"/>
                    <a:gd name="connsiteY15" fmla="*/ 123825 h 161925"/>
                    <a:gd name="connsiteX16" fmla="*/ 261938 w 719138"/>
                    <a:gd name="connsiteY16" fmla="*/ 119063 h 161925"/>
                    <a:gd name="connsiteX17" fmla="*/ 271463 w 719138"/>
                    <a:gd name="connsiteY17" fmla="*/ 104775 h 161925"/>
                    <a:gd name="connsiteX18" fmla="*/ 285750 w 719138"/>
                    <a:gd name="connsiteY18" fmla="*/ 85725 h 161925"/>
                    <a:gd name="connsiteX19" fmla="*/ 319088 w 719138"/>
                    <a:gd name="connsiteY19" fmla="*/ 71438 h 161925"/>
                    <a:gd name="connsiteX20" fmla="*/ 333375 w 719138"/>
                    <a:gd name="connsiteY20" fmla="*/ 95250 h 161925"/>
                    <a:gd name="connsiteX21" fmla="*/ 347663 w 719138"/>
                    <a:gd name="connsiteY21" fmla="*/ 114300 h 161925"/>
                    <a:gd name="connsiteX22" fmla="*/ 366713 w 719138"/>
                    <a:gd name="connsiteY22" fmla="*/ 138113 h 161925"/>
                    <a:gd name="connsiteX23" fmla="*/ 381000 w 719138"/>
                    <a:gd name="connsiteY23" fmla="*/ 104775 h 161925"/>
                    <a:gd name="connsiteX24" fmla="*/ 395288 w 719138"/>
                    <a:gd name="connsiteY24" fmla="*/ 100013 h 161925"/>
                    <a:gd name="connsiteX25" fmla="*/ 400050 w 719138"/>
                    <a:gd name="connsiteY25" fmla="*/ 114300 h 161925"/>
                    <a:gd name="connsiteX26" fmla="*/ 404813 w 719138"/>
                    <a:gd name="connsiteY26" fmla="*/ 138113 h 161925"/>
                    <a:gd name="connsiteX27" fmla="*/ 419100 w 719138"/>
                    <a:gd name="connsiteY27" fmla="*/ 128588 h 161925"/>
                    <a:gd name="connsiteX28" fmla="*/ 423863 w 719138"/>
                    <a:gd name="connsiteY28" fmla="*/ 104775 h 161925"/>
                    <a:gd name="connsiteX29" fmla="*/ 438150 w 719138"/>
                    <a:gd name="connsiteY29" fmla="*/ 66675 h 161925"/>
                    <a:gd name="connsiteX30" fmla="*/ 447675 w 719138"/>
                    <a:gd name="connsiteY30" fmla="*/ 14288 h 161925"/>
                    <a:gd name="connsiteX31" fmla="*/ 452438 w 719138"/>
                    <a:gd name="connsiteY31" fmla="*/ 0 h 161925"/>
                    <a:gd name="connsiteX32" fmla="*/ 457200 w 719138"/>
                    <a:gd name="connsiteY32" fmla="*/ 80963 h 161925"/>
                    <a:gd name="connsiteX33" fmla="*/ 466725 w 719138"/>
                    <a:gd name="connsiteY33" fmla="*/ 114300 h 161925"/>
                    <a:gd name="connsiteX34" fmla="*/ 485775 w 719138"/>
                    <a:gd name="connsiteY34" fmla="*/ 104775 h 161925"/>
                    <a:gd name="connsiteX35" fmla="*/ 495300 w 719138"/>
                    <a:gd name="connsiteY35" fmla="*/ 76200 h 161925"/>
                    <a:gd name="connsiteX36" fmla="*/ 509588 w 719138"/>
                    <a:gd name="connsiteY36" fmla="*/ 100013 h 161925"/>
                    <a:gd name="connsiteX37" fmla="*/ 519113 w 719138"/>
                    <a:gd name="connsiteY37" fmla="*/ 133350 h 161925"/>
                    <a:gd name="connsiteX38" fmla="*/ 523875 w 719138"/>
                    <a:gd name="connsiteY38" fmla="*/ 147638 h 161925"/>
                    <a:gd name="connsiteX39" fmla="*/ 542925 w 719138"/>
                    <a:gd name="connsiteY39" fmla="*/ 133350 h 161925"/>
                    <a:gd name="connsiteX40" fmla="*/ 566738 w 719138"/>
                    <a:gd name="connsiteY40" fmla="*/ 109538 h 161925"/>
                    <a:gd name="connsiteX41" fmla="*/ 571500 w 719138"/>
                    <a:gd name="connsiteY41" fmla="*/ 95250 h 161925"/>
                    <a:gd name="connsiteX42" fmla="*/ 576263 w 719138"/>
                    <a:gd name="connsiteY42" fmla="*/ 114300 h 161925"/>
                    <a:gd name="connsiteX43" fmla="*/ 585788 w 719138"/>
                    <a:gd name="connsiteY43" fmla="*/ 133350 h 161925"/>
                    <a:gd name="connsiteX44" fmla="*/ 590550 w 719138"/>
                    <a:gd name="connsiteY44" fmla="*/ 147638 h 161925"/>
                    <a:gd name="connsiteX45" fmla="*/ 604838 w 719138"/>
                    <a:gd name="connsiteY45" fmla="*/ 157163 h 161925"/>
                    <a:gd name="connsiteX46" fmla="*/ 623888 w 719138"/>
                    <a:gd name="connsiteY46" fmla="*/ 133350 h 161925"/>
                    <a:gd name="connsiteX47" fmla="*/ 642938 w 719138"/>
                    <a:gd name="connsiteY47" fmla="*/ 161925 h 161925"/>
                    <a:gd name="connsiteX48" fmla="*/ 657225 w 719138"/>
                    <a:gd name="connsiteY48" fmla="*/ 157163 h 161925"/>
                    <a:gd name="connsiteX49" fmla="*/ 666750 w 719138"/>
                    <a:gd name="connsiteY49" fmla="*/ 142875 h 161925"/>
                    <a:gd name="connsiteX50" fmla="*/ 681038 w 719138"/>
                    <a:gd name="connsiteY50" fmla="*/ 90488 h 161925"/>
                    <a:gd name="connsiteX51" fmla="*/ 685800 w 719138"/>
                    <a:gd name="connsiteY51" fmla="*/ 138113 h 161925"/>
                    <a:gd name="connsiteX52" fmla="*/ 695325 w 719138"/>
                    <a:gd name="connsiteY52" fmla="*/ 119063 h 161925"/>
                    <a:gd name="connsiteX53" fmla="*/ 700088 w 719138"/>
                    <a:gd name="connsiteY53" fmla="*/ 100013 h 161925"/>
                    <a:gd name="connsiteX54" fmla="*/ 704850 w 719138"/>
                    <a:gd name="connsiteY54" fmla="*/ 85725 h 161925"/>
                    <a:gd name="connsiteX55" fmla="*/ 719138 w 719138"/>
                    <a:gd name="connsiteY55" fmla="*/ 104775 h 161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719138" h="161925">
                      <a:moveTo>
                        <a:pt x="0" y="123825"/>
                      </a:moveTo>
                      <a:cubicBezTo>
                        <a:pt x="3175" y="114300"/>
                        <a:pt x="6094" y="104686"/>
                        <a:pt x="9525" y="95250"/>
                      </a:cubicBezTo>
                      <a:cubicBezTo>
                        <a:pt x="12447" y="87216"/>
                        <a:pt x="10501" y="71438"/>
                        <a:pt x="19050" y="71438"/>
                      </a:cubicBezTo>
                      <a:cubicBezTo>
                        <a:pt x="29215" y="71438"/>
                        <a:pt x="31406" y="87600"/>
                        <a:pt x="38100" y="95250"/>
                      </a:cubicBezTo>
                      <a:cubicBezTo>
                        <a:pt x="46291" y="104611"/>
                        <a:pt x="55404" y="113428"/>
                        <a:pt x="66675" y="119063"/>
                      </a:cubicBezTo>
                      <a:cubicBezTo>
                        <a:pt x="71165" y="121308"/>
                        <a:pt x="76200" y="122238"/>
                        <a:pt x="80963" y="123825"/>
                      </a:cubicBezTo>
                      <a:cubicBezTo>
                        <a:pt x="85725" y="122238"/>
                        <a:pt x="91073" y="121848"/>
                        <a:pt x="95250" y="119063"/>
                      </a:cubicBezTo>
                      <a:cubicBezTo>
                        <a:pt x="100854" y="115327"/>
                        <a:pt x="104424" y="109158"/>
                        <a:pt x="109538" y="104775"/>
                      </a:cubicBezTo>
                      <a:cubicBezTo>
                        <a:pt x="127885" y="89049"/>
                        <a:pt x="124043" y="92003"/>
                        <a:pt x="142875" y="85725"/>
                      </a:cubicBezTo>
                      <a:cubicBezTo>
                        <a:pt x="148180" y="92798"/>
                        <a:pt x="159513" y="112310"/>
                        <a:pt x="171450" y="114300"/>
                      </a:cubicBezTo>
                      <a:cubicBezTo>
                        <a:pt x="176402" y="115125"/>
                        <a:pt x="180975" y="111125"/>
                        <a:pt x="185738" y="109538"/>
                      </a:cubicBezTo>
                      <a:cubicBezTo>
                        <a:pt x="190500" y="103188"/>
                        <a:pt x="195412" y="96947"/>
                        <a:pt x="200025" y="90488"/>
                      </a:cubicBezTo>
                      <a:cubicBezTo>
                        <a:pt x="203352" y="85830"/>
                        <a:pt x="203826" y="76200"/>
                        <a:pt x="209550" y="76200"/>
                      </a:cubicBezTo>
                      <a:cubicBezTo>
                        <a:pt x="216285" y="76200"/>
                        <a:pt x="219526" y="85314"/>
                        <a:pt x="223838" y="90488"/>
                      </a:cubicBezTo>
                      <a:cubicBezTo>
                        <a:pt x="227502" y="94885"/>
                        <a:pt x="230036" y="100117"/>
                        <a:pt x="233363" y="104775"/>
                      </a:cubicBezTo>
                      <a:cubicBezTo>
                        <a:pt x="237977" y="111234"/>
                        <a:pt x="242888" y="117475"/>
                        <a:pt x="247650" y="123825"/>
                      </a:cubicBezTo>
                      <a:cubicBezTo>
                        <a:pt x="252413" y="122238"/>
                        <a:pt x="258018" y="122199"/>
                        <a:pt x="261938" y="119063"/>
                      </a:cubicBezTo>
                      <a:cubicBezTo>
                        <a:pt x="266408" y="115487"/>
                        <a:pt x="268136" y="109433"/>
                        <a:pt x="271463" y="104775"/>
                      </a:cubicBezTo>
                      <a:cubicBezTo>
                        <a:pt x="276076" y="98316"/>
                        <a:pt x="280137" y="91338"/>
                        <a:pt x="285750" y="85725"/>
                      </a:cubicBezTo>
                      <a:cubicBezTo>
                        <a:pt x="296713" y="74762"/>
                        <a:pt x="304515" y="75081"/>
                        <a:pt x="319088" y="71438"/>
                      </a:cubicBezTo>
                      <a:cubicBezTo>
                        <a:pt x="323850" y="79375"/>
                        <a:pt x="328240" y="87548"/>
                        <a:pt x="333375" y="95250"/>
                      </a:cubicBezTo>
                      <a:cubicBezTo>
                        <a:pt x="337778" y="101854"/>
                        <a:pt x="343725" y="107408"/>
                        <a:pt x="347663" y="114300"/>
                      </a:cubicBezTo>
                      <a:cubicBezTo>
                        <a:pt x="361820" y="139075"/>
                        <a:pt x="339600" y="120038"/>
                        <a:pt x="366713" y="138113"/>
                      </a:cubicBezTo>
                      <a:cubicBezTo>
                        <a:pt x="369559" y="129573"/>
                        <a:pt x="375114" y="110661"/>
                        <a:pt x="381000" y="104775"/>
                      </a:cubicBezTo>
                      <a:cubicBezTo>
                        <a:pt x="384550" y="101225"/>
                        <a:pt x="390525" y="101600"/>
                        <a:pt x="395288" y="100013"/>
                      </a:cubicBezTo>
                      <a:cubicBezTo>
                        <a:pt x="396875" y="104775"/>
                        <a:pt x="398832" y="109430"/>
                        <a:pt x="400050" y="114300"/>
                      </a:cubicBezTo>
                      <a:cubicBezTo>
                        <a:pt x="402013" y="122153"/>
                        <a:pt x="398337" y="133256"/>
                        <a:pt x="404813" y="138113"/>
                      </a:cubicBezTo>
                      <a:cubicBezTo>
                        <a:pt x="409392" y="141547"/>
                        <a:pt x="414338" y="131763"/>
                        <a:pt x="419100" y="128588"/>
                      </a:cubicBezTo>
                      <a:cubicBezTo>
                        <a:pt x="420688" y="120650"/>
                        <a:pt x="421900" y="112628"/>
                        <a:pt x="423863" y="104775"/>
                      </a:cubicBezTo>
                      <a:cubicBezTo>
                        <a:pt x="426352" y="94818"/>
                        <a:pt x="435235" y="73963"/>
                        <a:pt x="438150" y="66675"/>
                      </a:cubicBezTo>
                      <a:cubicBezTo>
                        <a:pt x="440271" y="53950"/>
                        <a:pt x="444350" y="27589"/>
                        <a:pt x="447675" y="14288"/>
                      </a:cubicBezTo>
                      <a:cubicBezTo>
                        <a:pt x="448893" y="9418"/>
                        <a:pt x="450850" y="4763"/>
                        <a:pt x="452438" y="0"/>
                      </a:cubicBezTo>
                      <a:cubicBezTo>
                        <a:pt x="454025" y="26988"/>
                        <a:pt x="454637" y="54050"/>
                        <a:pt x="457200" y="80963"/>
                      </a:cubicBezTo>
                      <a:cubicBezTo>
                        <a:pt x="457997" y="89331"/>
                        <a:pt x="463869" y="105731"/>
                        <a:pt x="466725" y="114300"/>
                      </a:cubicBezTo>
                      <a:cubicBezTo>
                        <a:pt x="473075" y="111125"/>
                        <a:pt x="481515" y="110455"/>
                        <a:pt x="485775" y="104775"/>
                      </a:cubicBezTo>
                      <a:cubicBezTo>
                        <a:pt x="491799" y="96743"/>
                        <a:pt x="495300" y="76200"/>
                        <a:pt x="495300" y="76200"/>
                      </a:cubicBezTo>
                      <a:cubicBezTo>
                        <a:pt x="500063" y="84138"/>
                        <a:pt x="505448" y="91733"/>
                        <a:pt x="509588" y="100013"/>
                      </a:cubicBezTo>
                      <a:cubicBezTo>
                        <a:pt x="513392" y="107621"/>
                        <a:pt x="517080" y="126236"/>
                        <a:pt x="519113" y="133350"/>
                      </a:cubicBezTo>
                      <a:cubicBezTo>
                        <a:pt x="520492" y="138177"/>
                        <a:pt x="522288" y="142875"/>
                        <a:pt x="523875" y="147638"/>
                      </a:cubicBezTo>
                      <a:cubicBezTo>
                        <a:pt x="530225" y="142875"/>
                        <a:pt x="537312" y="138963"/>
                        <a:pt x="542925" y="133350"/>
                      </a:cubicBezTo>
                      <a:cubicBezTo>
                        <a:pt x="574672" y="101603"/>
                        <a:pt x="528640" y="134936"/>
                        <a:pt x="566738" y="109538"/>
                      </a:cubicBezTo>
                      <a:cubicBezTo>
                        <a:pt x="568325" y="104775"/>
                        <a:pt x="567010" y="93005"/>
                        <a:pt x="571500" y="95250"/>
                      </a:cubicBezTo>
                      <a:cubicBezTo>
                        <a:pt x="577355" y="98177"/>
                        <a:pt x="573965" y="108171"/>
                        <a:pt x="576263" y="114300"/>
                      </a:cubicBezTo>
                      <a:cubicBezTo>
                        <a:pt x="578756" y="120947"/>
                        <a:pt x="582991" y="126824"/>
                        <a:pt x="585788" y="133350"/>
                      </a:cubicBezTo>
                      <a:cubicBezTo>
                        <a:pt x="587765" y="137964"/>
                        <a:pt x="587414" y="143718"/>
                        <a:pt x="590550" y="147638"/>
                      </a:cubicBezTo>
                      <a:cubicBezTo>
                        <a:pt x="594126" y="152108"/>
                        <a:pt x="600075" y="153988"/>
                        <a:pt x="604838" y="157163"/>
                      </a:cubicBezTo>
                      <a:cubicBezTo>
                        <a:pt x="605796" y="154287"/>
                        <a:pt x="611823" y="126456"/>
                        <a:pt x="623888" y="133350"/>
                      </a:cubicBezTo>
                      <a:cubicBezTo>
                        <a:pt x="633827" y="139030"/>
                        <a:pt x="642938" y="161925"/>
                        <a:pt x="642938" y="161925"/>
                      </a:cubicBezTo>
                      <a:cubicBezTo>
                        <a:pt x="647700" y="160338"/>
                        <a:pt x="653305" y="160299"/>
                        <a:pt x="657225" y="157163"/>
                      </a:cubicBezTo>
                      <a:cubicBezTo>
                        <a:pt x="661695" y="153587"/>
                        <a:pt x="664425" y="148106"/>
                        <a:pt x="666750" y="142875"/>
                      </a:cubicBezTo>
                      <a:cubicBezTo>
                        <a:pt x="675538" y="123101"/>
                        <a:pt x="676963" y="110858"/>
                        <a:pt x="681038" y="90488"/>
                      </a:cubicBezTo>
                      <a:cubicBezTo>
                        <a:pt x="682625" y="106363"/>
                        <a:pt x="678665" y="123843"/>
                        <a:pt x="685800" y="138113"/>
                      </a:cubicBezTo>
                      <a:cubicBezTo>
                        <a:pt x="688975" y="144463"/>
                        <a:pt x="692832" y="125710"/>
                        <a:pt x="695325" y="119063"/>
                      </a:cubicBezTo>
                      <a:cubicBezTo>
                        <a:pt x="697623" y="112934"/>
                        <a:pt x="698290" y="106307"/>
                        <a:pt x="700088" y="100013"/>
                      </a:cubicBezTo>
                      <a:cubicBezTo>
                        <a:pt x="701467" y="95186"/>
                        <a:pt x="703263" y="90488"/>
                        <a:pt x="704850" y="85725"/>
                      </a:cubicBezTo>
                      <a:cubicBezTo>
                        <a:pt x="715620" y="101881"/>
                        <a:pt x="710327" y="95966"/>
                        <a:pt x="719138" y="104775"/>
                      </a:cubicBezTo>
                    </a:path>
                  </a:pathLst>
                </a:custGeom>
                <a:solidFill>
                  <a:srgbClr val="00245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hthoek met één afgeronde hoek 56"/>
                <p:cNvSpPr/>
                <p:nvPr/>
              </p:nvSpPr>
              <p:spPr>
                <a:xfrm>
                  <a:off x="2954022" y="2793412"/>
                  <a:ext cx="1378598" cy="190500"/>
                </a:xfrm>
                <a:prstGeom prst="round1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Vrije vorm 57"/>
                <p:cNvSpPr/>
                <p:nvPr/>
              </p:nvSpPr>
              <p:spPr>
                <a:xfrm>
                  <a:off x="2116534" y="3099832"/>
                  <a:ext cx="719138" cy="161925"/>
                </a:xfrm>
                <a:custGeom>
                  <a:avLst/>
                  <a:gdLst>
                    <a:gd name="connsiteX0" fmla="*/ 0 w 719138"/>
                    <a:gd name="connsiteY0" fmla="*/ 123825 h 161925"/>
                    <a:gd name="connsiteX1" fmla="*/ 9525 w 719138"/>
                    <a:gd name="connsiteY1" fmla="*/ 95250 h 161925"/>
                    <a:gd name="connsiteX2" fmla="*/ 19050 w 719138"/>
                    <a:gd name="connsiteY2" fmla="*/ 71438 h 161925"/>
                    <a:gd name="connsiteX3" fmla="*/ 38100 w 719138"/>
                    <a:gd name="connsiteY3" fmla="*/ 95250 h 161925"/>
                    <a:gd name="connsiteX4" fmla="*/ 66675 w 719138"/>
                    <a:gd name="connsiteY4" fmla="*/ 119063 h 161925"/>
                    <a:gd name="connsiteX5" fmla="*/ 80963 w 719138"/>
                    <a:gd name="connsiteY5" fmla="*/ 123825 h 161925"/>
                    <a:gd name="connsiteX6" fmla="*/ 95250 w 719138"/>
                    <a:gd name="connsiteY6" fmla="*/ 119063 h 161925"/>
                    <a:gd name="connsiteX7" fmla="*/ 109538 w 719138"/>
                    <a:gd name="connsiteY7" fmla="*/ 104775 h 161925"/>
                    <a:gd name="connsiteX8" fmla="*/ 142875 w 719138"/>
                    <a:gd name="connsiteY8" fmla="*/ 85725 h 161925"/>
                    <a:gd name="connsiteX9" fmla="*/ 171450 w 719138"/>
                    <a:gd name="connsiteY9" fmla="*/ 114300 h 161925"/>
                    <a:gd name="connsiteX10" fmla="*/ 185738 w 719138"/>
                    <a:gd name="connsiteY10" fmla="*/ 109538 h 161925"/>
                    <a:gd name="connsiteX11" fmla="*/ 200025 w 719138"/>
                    <a:gd name="connsiteY11" fmla="*/ 90488 h 161925"/>
                    <a:gd name="connsiteX12" fmla="*/ 209550 w 719138"/>
                    <a:gd name="connsiteY12" fmla="*/ 76200 h 161925"/>
                    <a:gd name="connsiteX13" fmla="*/ 223838 w 719138"/>
                    <a:gd name="connsiteY13" fmla="*/ 90488 h 161925"/>
                    <a:gd name="connsiteX14" fmla="*/ 233363 w 719138"/>
                    <a:gd name="connsiteY14" fmla="*/ 104775 h 161925"/>
                    <a:gd name="connsiteX15" fmla="*/ 247650 w 719138"/>
                    <a:gd name="connsiteY15" fmla="*/ 123825 h 161925"/>
                    <a:gd name="connsiteX16" fmla="*/ 261938 w 719138"/>
                    <a:gd name="connsiteY16" fmla="*/ 119063 h 161925"/>
                    <a:gd name="connsiteX17" fmla="*/ 271463 w 719138"/>
                    <a:gd name="connsiteY17" fmla="*/ 104775 h 161925"/>
                    <a:gd name="connsiteX18" fmla="*/ 285750 w 719138"/>
                    <a:gd name="connsiteY18" fmla="*/ 85725 h 161925"/>
                    <a:gd name="connsiteX19" fmla="*/ 319088 w 719138"/>
                    <a:gd name="connsiteY19" fmla="*/ 71438 h 161925"/>
                    <a:gd name="connsiteX20" fmla="*/ 333375 w 719138"/>
                    <a:gd name="connsiteY20" fmla="*/ 95250 h 161925"/>
                    <a:gd name="connsiteX21" fmla="*/ 347663 w 719138"/>
                    <a:gd name="connsiteY21" fmla="*/ 114300 h 161925"/>
                    <a:gd name="connsiteX22" fmla="*/ 366713 w 719138"/>
                    <a:gd name="connsiteY22" fmla="*/ 138113 h 161925"/>
                    <a:gd name="connsiteX23" fmla="*/ 381000 w 719138"/>
                    <a:gd name="connsiteY23" fmla="*/ 104775 h 161925"/>
                    <a:gd name="connsiteX24" fmla="*/ 395288 w 719138"/>
                    <a:gd name="connsiteY24" fmla="*/ 100013 h 161925"/>
                    <a:gd name="connsiteX25" fmla="*/ 400050 w 719138"/>
                    <a:gd name="connsiteY25" fmla="*/ 114300 h 161925"/>
                    <a:gd name="connsiteX26" fmla="*/ 404813 w 719138"/>
                    <a:gd name="connsiteY26" fmla="*/ 138113 h 161925"/>
                    <a:gd name="connsiteX27" fmla="*/ 419100 w 719138"/>
                    <a:gd name="connsiteY27" fmla="*/ 128588 h 161925"/>
                    <a:gd name="connsiteX28" fmla="*/ 423863 w 719138"/>
                    <a:gd name="connsiteY28" fmla="*/ 104775 h 161925"/>
                    <a:gd name="connsiteX29" fmla="*/ 438150 w 719138"/>
                    <a:gd name="connsiteY29" fmla="*/ 66675 h 161925"/>
                    <a:gd name="connsiteX30" fmla="*/ 447675 w 719138"/>
                    <a:gd name="connsiteY30" fmla="*/ 14288 h 161925"/>
                    <a:gd name="connsiteX31" fmla="*/ 452438 w 719138"/>
                    <a:gd name="connsiteY31" fmla="*/ 0 h 161925"/>
                    <a:gd name="connsiteX32" fmla="*/ 457200 w 719138"/>
                    <a:gd name="connsiteY32" fmla="*/ 80963 h 161925"/>
                    <a:gd name="connsiteX33" fmla="*/ 466725 w 719138"/>
                    <a:gd name="connsiteY33" fmla="*/ 114300 h 161925"/>
                    <a:gd name="connsiteX34" fmla="*/ 485775 w 719138"/>
                    <a:gd name="connsiteY34" fmla="*/ 104775 h 161925"/>
                    <a:gd name="connsiteX35" fmla="*/ 495300 w 719138"/>
                    <a:gd name="connsiteY35" fmla="*/ 76200 h 161925"/>
                    <a:gd name="connsiteX36" fmla="*/ 509588 w 719138"/>
                    <a:gd name="connsiteY36" fmla="*/ 100013 h 161925"/>
                    <a:gd name="connsiteX37" fmla="*/ 519113 w 719138"/>
                    <a:gd name="connsiteY37" fmla="*/ 133350 h 161925"/>
                    <a:gd name="connsiteX38" fmla="*/ 523875 w 719138"/>
                    <a:gd name="connsiteY38" fmla="*/ 147638 h 161925"/>
                    <a:gd name="connsiteX39" fmla="*/ 542925 w 719138"/>
                    <a:gd name="connsiteY39" fmla="*/ 133350 h 161925"/>
                    <a:gd name="connsiteX40" fmla="*/ 566738 w 719138"/>
                    <a:gd name="connsiteY40" fmla="*/ 109538 h 161925"/>
                    <a:gd name="connsiteX41" fmla="*/ 571500 w 719138"/>
                    <a:gd name="connsiteY41" fmla="*/ 95250 h 161925"/>
                    <a:gd name="connsiteX42" fmla="*/ 576263 w 719138"/>
                    <a:gd name="connsiteY42" fmla="*/ 114300 h 161925"/>
                    <a:gd name="connsiteX43" fmla="*/ 585788 w 719138"/>
                    <a:gd name="connsiteY43" fmla="*/ 133350 h 161925"/>
                    <a:gd name="connsiteX44" fmla="*/ 590550 w 719138"/>
                    <a:gd name="connsiteY44" fmla="*/ 147638 h 161925"/>
                    <a:gd name="connsiteX45" fmla="*/ 604838 w 719138"/>
                    <a:gd name="connsiteY45" fmla="*/ 157163 h 161925"/>
                    <a:gd name="connsiteX46" fmla="*/ 623888 w 719138"/>
                    <a:gd name="connsiteY46" fmla="*/ 133350 h 161925"/>
                    <a:gd name="connsiteX47" fmla="*/ 642938 w 719138"/>
                    <a:gd name="connsiteY47" fmla="*/ 161925 h 161925"/>
                    <a:gd name="connsiteX48" fmla="*/ 657225 w 719138"/>
                    <a:gd name="connsiteY48" fmla="*/ 157163 h 161925"/>
                    <a:gd name="connsiteX49" fmla="*/ 666750 w 719138"/>
                    <a:gd name="connsiteY49" fmla="*/ 142875 h 161925"/>
                    <a:gd name="connsiteX50" fmla="*/ 681038 w 719138"/>
                    <a:gd name="connsiteY50" fmla="*/ 90488 h 161925"/>
                    <a:gd name="connsiteX51" fmla="*/ 685800 w 719138"/>
                    <a:gd name="connsiteY51" fmla="*/ 138113 h 161925"/>
                    <a:gd name="connsiteX52" fmla="*/ 695325 w 719138"/>
                    <a:gd name="connsiteY52" fmla="*/ 119063 h 161925"/>
                    <a:gd name="connsiteX53" fmla="*/ 700088 w 719138"/>
                    <a:gd name="connsiteY53" fmla="*/ 100013 h 161925"/>
                    <a:gd name="connsiteX54" fmla="*/ 704850 w 719138"/>
                    <a:gd name="connsiteY54" fmla="*/ 85725 h 161925"/>
                    <a:gd name="connsiteX55" fmla="*/ 719138 w 719138"/>
                    <a:gd name="connsiteY55" fmla="*/ 104775 h 161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719138" h="161925">
                      <a:moveTo>
                        <a:pt x="0" y="123825"/>
                      </a:moveTo>
                      <a:cubicBezTo>
                        <a:pt x="3175" y="114300"/>
                        <a:pt x="6094" y="104686"/>
                        <a:pt x="9525" y="95250"/>
                      </a:cubicBezTo>
                      <a:cubicBezTo>
                        <a:pt x="12447" y="87216"/>
                        <a:pt x="10501" y="71438"/>
                        <a:pt x="19050" y="71438"/>
                      </a:cubicBezTo>
                      <a:cubicBezTo>
                        <a:pt x="29215" y="71438"/>
                        <a:pt x="31406" y="87600"/>
                        <a:pt x="38100" y="95250"/>
                      </a:cubicBezTo>
                      <a:cubicBezTo>
                        <a:pt x="46291" y="104611"/>
                        <a:pt x="55404" y="113428"/>
                        <a:pt x="66675" y="119063"/>
                      </a:cubicBezTo>
                      <a:cubicBezTo>
                        <a:pt x="71165" y="121308"/>
                        <a:pt x="76200" y="122238"/>
                        <a:pt x="80963" y="123825"/>
                      </a:cubicBezTo>
                      <a:cubicBezTo>
                        <a:pt x="85725" y="122238"/>
                        <a:pt x="91073" y="121848"/>
                        <a:pt x="95250" y="119063"/>
                      </a:cubicBezTo>
                      <a:cubicBezTo>
                        <a:pt x="100854" y="115327"/>
                        <a:pt x="104424" y="109158"/>
                        <a:pt x="109538" y="104775"/>
                      </a:cubicBezTo>
                      <a:cubicBezTo>
                        <a:pt x="127885" y="89049"/>
                        <a:pt x="124043" y="92003"/>
                        <a:pt x="142875" y="85725"/>
                      </a:cubicBezTo>
                      <a:cubicBezTo>
                        <a:pt x="148180" y="92798"/>
                        <a:pt x="159513" y="112310"/>
                        <a:pt x="171450" y="114300"/>
                      </a:cubicBezTo>
                      <a:cubicBezTo>
                        <a:pt x="176402" y="115125"/>
                        <a:pt x="180975" y="111125"/>
                        <a:pt x="185738" y="109538"/>
                      </a:cubicBezTo>
                      <a:cubicBezTo>
                        <a:pt x="190500" y="103188"/>
                        <a:pt x="195412" y="96947"/>
                        <a:pt x="200025" y="90488"/>
                      </a:cubicBezTo>
                      <a:cubicBezTo>
                        <a:pt x="203352" y="85830"/>
                        <a:pt x="203826" y="76200"/>
                        <a:pt x="209550" y="76200"/>
                      </a:cubicBezTo>
                      <a:cubicBezTo>
                        <a:pt x="216285" y="76200"/>
                        <a:pt x="219526" y="85314"/>
                        <a:pt x="223838" y="90488"/>
                      </a:cubicBezTo>
                      <a:cubicBezTo>
                        <a:pt x="227502" y="94885"/>
                        <a:pt x="230036" y="100117"/>
                        <a:pt x="233363" y="104775"/>
                      </a:cubicBezTo>
                      <a:cubicBezTo>
                        <a:pt x="237977" y="111234"/>
                        <a:pt x="242888" y="117475"/>
                        <a:pt x="247650" y="123825"/>
                      </a:cubicBezTo>
                      <a:cubicBezTo>
                        <a:pt x="252413" y="122238"/>
                        <a:pt x="258018" y="122199"/>
                        <a:pt x="261938" y="119063"/>
                      </a:cubicBezTo>
                      <a:cubicBezTo>
                        <a:pt x="266408" y="115487"/>
                        <a:pt x="268136" y="109433"/>
                        <a:pt x="271463" y="104775"/>
                      </a:cubicBezTo>
                      <a:cubicBezTo>
                        <a:pt x="276076" y="98316"/>
                        <a:pt x="280137" y="91338"/>
                        <a:pt x="285750" y="85725"/>
                      </a:cubicBezTo>
                      <a:cubicBezTo>
                        <a:pt x="296713" y="74762"/>
                        <a:pt x="304515" y="75081"/>
                        <a:pt x="319088" y="71438"/>
                      </a:cubicBezTo>
                      <a:cubicBezTo>
                        <a:pt x="323850" y="79375"/>
                        <a:pt x="328240" y="87548"/>
                        <a:pt x="333375" y="95250"/>
                      </a:cubicBezTo>
                      <a:cubicBezTo>
                        <a:pt x="337778" y="101854"/>
                        <a:pt x="343725" y="107408"/>
                        <a:pt x="347663" y="114300"/>
                      </a:cubicBezTo>
                      <a:cubicBezTo>
                        <a:pt x="361820" y="139075"/>
                        <a:pt x="339600" y="120038"/>
                        <a:pt x="366713" y="138113"/>
                      </a:cubicBezTo>
                      <a:cubicBezTo>
                        <a:pt x="369559" y="129573"/>
                        <a:pt x="375114" y="110661"/>
                        <a:pt x="381000" y="104775"/>
                      </a:cubicBezTo>
                      <a:cubicBezTo>
                        <a:pt x="384550" y="101225"/>
                        <a:pt x="390525" y="101600"/>
                        <a:pt x="395288" y="100013"/>
                      </a:cubicBezTo>
                      <a:cubicBezTo>
                        <a:pt x="396875" y="104775"/>
                        <a:pt x="398832" y="109430"/>
                        <a:pt x="400050" y="114300"/>
                      </a:cubicBezTo>
                      <a:cubicBezTo>
                        <a:pt x="402013" y="122153"/>
                        <a:pt x="398337" y="133256"/>
                        <a:pt x="404813" y="138113"/>
                      </a:cubicBezTo>
                      <a:cubicBezTo>
                        <a:pt x="409392" y="141547"/>
                        <a:pt x="414338" y="131763"/>
                        <a:pt x="419100" y="128588"/>
                      </a:cubicBezTo>
                      <a:cubicBezTo>
                        <a:pt x="420688" y="120650"/>
                        <a:pt x="421900" y="112628"/>
                        <a:pt x="423863" y="104775"/>
                      </a:cubicBezTo>
                      <a:cubicBezTo>
                        <a:pt x="426352" y="94818"/>
                        <a:pt x="435235" y="73963"/>
                        <a:pt x="438150" y="66675"/>
                      </a:cubicBezTo>
                      <a:cubicBezTo>
                        <a:pt x="440271" y="53950"/>
                        <a:pt x="444350" y="27589"/>
                        <a:pt x="447675" y="14288"/>
                      </a:cubicBezTo>
                      <a:cubicBezTo>
                        <a:pt x="448893" y="9418"/>
                        <a:pt x="450850" y="4763"/>
                        <a:pt x="452438" y="0"/>
                      </a:cubicBezTo>
                      <a:cubicBezTo>
                        <a:pt x="454025" y="26988"/>
                        <a:pt x="454637" y="54050"/>
                        <a:pt x="457200" y="80963"/>
                      </a:cubicBezTo>
                      <a:cubicBezTo>
                        <a:pt x="457997" y="89331"/>
                        <a:pt x="463869" y="105731"/>
                        <a:pt x="466725" y="114300"/>
                      </a:cubicBezTo>
                      <a:cubicBezTo>
                        <a:pt x="473075" y="111125"/>
                        <a:pt x="481515" y="110455"/>
                        <a:pt x="485775" y="104775"/>
                      </a:cubicBezTo>
                      <a:cubicBezTo>
                        <a:pt x="491799" y="96743"/>
                        <a:pt x="495300" y="76200"/>
                        <a:pt x="495300" y="76200"/>
                      </a:cubicBezTo>
                      <a:cubicBezTo>
                        <a:pt x="500063" y="84138"/>
                        <a:pt x="505448" y="91733"/>
                        <a:pt x="509588" y="100013"/>
                      </a:cubicBezTo>
                      <a:cubicBezTo>
                        <a:pt x="513392" y="107621"/>
                        <a:pt x="517080" y="126236"/>
                        <a:pt x="519113" y="133350"/>
                      </a:cubicBezTo>
                      <a:cubicBezTo>
                        <a:pt x="520492" y="138177"/>
                        <a:pt x="522288" y="142875"/>
                        <a:pt x="523875" y="147638"/>
                      </a:cubicBezTo>
                      <a:cubicBezTo>
                        <a:pt x="530225" y="142875"/>
                        <a:pt x="537312" y="138963"/>
                        <a:pt x="542925" y="133350"/>
                      </a:cubicBezTo>
                      <a:cubicBezTo>
                        <a:pt x="574672" y="101603"/>
                        <a:pt x="528640" y="134936"/>
                        <a:pt x="566738" y="109538"/>
                      </a:cubicBezTo>
                      <a:cubicBezTo>
                        <a:pt x="568325" y="104775"/>
                        <a:pt x="567010" y="93005"/>
                        <a:pt x="571500" y="95250"/>
                      </a:cubicBezTo>
                      <a:cubicBezTo>
                        <a:pt x="577355" y="98177"/>
                        <a:pt x="573965" y="108171"/>
                        <a:pt x="576263" y="114300"/>
                      </a:cubicBezTo>
                      <a:cubicBezTo>
                        <a:pt x="578756" y="120947"/>
                        <a:pt x="582991" y="126824"/>
                        <a:pt x="585788" y="133350"/>
                      </a:cubicBezTo>
                      <a:cubicBezTo>
                        <a:pt x="587765" y="137964"/>
                        <a:pt x="587414" y="143718"/>
                        <a:pt x="590550" y="147638"/>
                      </a:cubicBezTo>
                      <a:cubicBezTo>
                        <a:pt x="594126" y="152108"/>
                        <a:pt x="600075" y="153988"/>
                        <a:pt x="604838" y="157163"/>
                      </a:cubicBezTo>
                      <a:cubicBezTo>
                        <a:pt x="605796" y="154287"/>
                        <a:pt x="611823" y="126456"/>
                        <a:pt x="623888" y="133350"/>
                      </a:cubicBezTo>
                      <a:cubicBezTo>
                        <a:pt x="633827" y="139030"/>
                        <a:pt x="642938" y="161925"/>
                        <a:pt x="642938" y="161925"/>
                      </a:cubicBezTo>
                      <a:cubicBezTo>
                        <a:pt x="647700" y="160338"/>
                        <a:pt x="653305" y="160299"/>
                        <a:pt x="657225" y="157163"/>
                      </a:cubicBezTo>
                      <a:cubicBezTo>
                        <a:pt x="661695" y="153587"/>
                        <a:pt x="664425" y="148106"/>
                        <a:pt x="666750" y="142875"/>
                      </a:cubicBezTo>
                      <a:cubicBezTo>
                        <a:pt x="675538" y="123101"/>
                        <a:pt x="676963" y="110858"/>
                        <a:pt x="681038" y="90488"/>
                      </a:cubicBezTo>
                      <a:cubicBezTo>
                        <a:pt x="682625" y="106363"/>
                        <a:pt x="678665" y="123843"/>
                        <a:pt x="685800" y="138113"/>
                      </a:cubicBezTo>
                      <a:cubicBezTo>
                        <a:pt x="688975" y="144463"/>
                        <a:pt x="692832" y="125710"/>
                        <a:pt x="695325" y="119063"/>
                      </a:cubicBezTo>
                      <a:cubicBezTo>
                        <a:pt x="697623" y="112934"/>
                        <a:pt x="698290" y="106307"/>
                        <a:pt x="700088" y="100013"/>
                      </a:cubicBezTo>
                      <a:cubicBezTo>
                        <a:pt x="701467" y="95186"/>
                        <a:pt x="703263" y="90488"/>
                        <a:pt x="704850" y="85725"/>
                      </a:cubicBezTo>
                      <a:cubicBezTo>
                        <a:pt x="715620" y="101881"/>
                        <a:pt x="710327" y="95966"/>
                        <a:pt x="719138" y="104775"/>
                      </a:cubicBezTo>
                    </a:path>
                  </a:pathLst>
                </a:custGeom>
                <a:solidFill>
                  <a:srgbClr val="00245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hthoek met één afgeronde hoek 58"/>
                <p:cNvSpPr/>
                <p:nvPr/>
              </p:nvSpPr>
              <p:spPr>
                <a:xfrm>
                  <a:off x="2954022" y="3098095"/>
                  <a:ext cx="1378598" cy="190500"/>
                </a:xfrm>
                <a:prstGeom prst="round1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hthoek met één afgeronde hoek 60"/>
                <p:cNvSpPr/>
                <p:nvPr/>
              </p:nvSpPr>
              <p:spPr>
                <a:xfrm>
                  <a:off x="4512082" y="2507881"/>
                  <a:ext cx="1096888" cy="2016494"/>
                </a:xfrm>
                <a:prstGeom prst="round1Rect">
                  <a:avLst>
                    <a:gd name="adj" fmla="val 0"/>
                  </a:avLst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" name="Rechthoek 63"/>
              <p:cNvSpPr/>
              <p:nvPr/>
            </p:nvSpPr>
            <p:spPr>
              <a:xfrm>
                <a:off x="2067081" y="2575997"/>
                <a:ext cx="3476469" cy="20898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7" name="Rechthoek 66"/>
              <p:cNvSpPr/>
              <p:nvPr/>
            </p:nvSpPr>
            <p:spPr>
              <a:xfrm>
                <a:off x="1879162" y="2276742"/>
                <a:ext cx="3869913" cy="2492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ep 22"/>
          <p:cNvGrpSpPr/>
          <p:nvPr/>
        </p:nvGrpSpPr>
        <p:grpSpPr>
          <a:xfrm>
            <a:off x="2129249" y="3409011"/>
            <a:ext cx="5337327" cy="2820659"/>
            <a:chOff x="2129249" y="3409011"/>
            <a:chExt cx="5337327" cy="2820659"/>
          </a:xfrm>
        </p:grpSpPr>
        <p:sp>
          <p:nvSpPr>
            <p:cNvPr id="68" name="Tekstvak 67"/>
            <p:cNvSpPr txBox="1"/>
            <p:nvPr/>
          </p:nvSpPr>
          <p:spPr>
            <a:xfrm>
              <a:off x="5148264" y="5275563"/>
              <a:ext cx="23183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Segoe Script" panose="030B0504020000000003" pitchFamily="66" charset="0"/>
                </a:rPr>
                <a:t>A scene graph is e hierarchical collection of nodes (see later)</a:t>
              </a:r>
              <a:endParaRPr lang="en-US" sz="1400" dirty="0">
                <a:latin typeface="Segoe Script" panose="030B0504020000000003" pitchFamily="66" charset="0"/>
              </a:endParaRPr>
            </a:p>
          </p:txBody>
        </p:sp>
        <p:sp>
          <p:nvSpPr>
            <p:cNvPr id="69" name="Vrije vorm 68"/>
            <p:cNvSpPr/>
            <p:nvPr/>
          </p:nvSpPr>
          <p:spPr>
            <a:xfrm rot="9534973">
              <a:off x="4830732" y="4597607"/>
              <a:ext cx="357037" cy="844548"/>
            </a:xfrm>
            <a:custGeom>
              <a:avLst/>
              <a:gdLst>
                <a:gd name="connsiteX0" fmla="*/ 0 w 630787"/>
                <a:gd name="connsiteY0" fmla="*/ 0 h 769121"/>
                <a:gd name="connsiteX1" fmla="*/ 564022 w 630787"/>
                <a:gd name="connsiteY1" fmla="*/ 273465 h 769121"/>
                <a:gd name="connsiteX2" fmla="*/ 598205 w 630787"/>
                <a:gd name="connsiteY2" fmla="*/ 769121 h 76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787" h="769121">
                  <a:moveTo>
                    <a:pt x="0" y="0"/>
                  </a:moveTo>
                  <a:cubicBezTo>
                    <a:pt x="232160" y="72639"/>
                    <a:pt x="464321" y="145278"/>
                    <a:pt x="564022" y="273465"/>
                  </a:cubicBezTo>
                  <a:cubicBezTo>
                    <a:pt x="663723" y="401652"/>
                    <a:pt x="630964" y="585386"/>
                    <a:pt x="598205" y="769121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Vrije vorm 69"/>
            <p:cNvSpPr/>
            <p:nvPr/>
          </p:nvSpPr>
          <p:spPr>
            <a:xfrm rot="6547328">
              <a:off x="2246878" y="4205055"/>
              <a:ext cx="162472" cy="397729"/>
            </a:xfrm>
            <a:custGeom>
              <a:avLst/>
              <a:gdLst>
                <a:gd name="connsiteX0" fmla="*/ 0 w 630787"/>
                <a:gd name="connsiteY0" fmla="*/ 0 h 769121"/>
                <a:gd name="connsiteX1" fmla="*/ 564022 w 630787"/>
                <a:gd name="connsiteY1" fmla="*/ 273465 h 769121"/>
                <a:gd name="connsiteX2" fmla="*/ 598205 w 630787"/>
                <a:gd name="connsiteY2" fmla="*/ 769121 h 76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787" h="769121">
                  <a:moveTo>
                    <a:pt x="0" y="0"/>
                  </a:moveTo>
                  <a:cubicBezTo>
                    <a:pt x="232160" y="72639"/>
                    <a:pt x="464321" y="145278"/>
                    <a:pt x="564022" y="273465"/>
                  </a:cubicBezTo>
                  <a:cubicBezTo>
                    <a:pt x="663723" y="401652"/>
                    <a:pt x="630964" y="585386"/>
                    <a:pt x="598205" y="769121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kstvak 71"/>
            <p:cNvSpPr txBox="1"/>
            <p:nvPr/>
          </p:nvSpPr>
          <p:spPr>
            <a:xfrm>
              <a:off x="2288538" y="4055646"/>
              <a:ext cx="1878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Segoe Script" panose="030B0504020000000003" pitchFamily="66" charset="0"/>
                </a:rPr>
                <a:t>The root node = Parent node</a:t>
              </a:r>
              <a:endParaRPr lang="en-US" sz="1400" dirty="0">
                <a:latin typeface="Segoe Script" panose="030B0504020000000003" pitchFamily="66" charset="0"/>
              </a:endParaRPr>
            </a:p>
          </p:txBody>
        </p:sp>
        <p:sp>
          <p:nvSpPr>
            <p:cNvPr id="73" name="Tekstvak 72"/>
            <p:cNvSpPr txBox="1"/>
            <p:nvPr/>
          </p:nvSpPr>
          <p:spPr>
            <a:xfrm>
              <a:off x="2295698" y="3539224"/>
              <a:ext cx="1878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Segoe Script" panose="030B0504020000000003" pitchFamily="66" charset="0"/>
                </a:rPr>
                <a:t>Label is leaf node</a:t>
              </a:r>
              <a:endParaRPr lang="en-US" sz="1400" dirty="0">
                <a:latin typeface="Segoe Script" panose="030B0504020000000003" pitchFamily="66" charset="0"/>
              </a:endParaRPr>
            </a:p>
          </p:txBody>
        </p:sp>
        <p:sp>
          <p:nvSpPr>
            <p:cNvPr id="74" name="Vrije vorm 73"/>
            <p:cNvSpPr/>
            <p:nvPr/>
          </p:nvSpPr>
          <p:spPr>
            <a:xfrm rot="10014417">
              <a:off x="2378605" y="3409011"/>
              <a:ext cx="194786" cy="248654"/>
            </a:xfrm>
            <a:custGeom>
              <a:avLst/>
              <a:gdLst>
                <a:gd name="connsiteX0" fmla="*/ 0 w 630787"/>
                <a:gd name="connsiteY0" fmla="*/ 0 h 769121"/>
                <a:gd name="connsiteX1" fmla="*/ 564022 w 630787"/>
                <a:gd name="connsiteY1" fmla="*/ 273465 h 769121"/>
                <a:gd name="connsiteX2" fmla="*/ 598205 w 630787"/>
                <a:gd name="connsiteY2" fmla="*/ 769121 h 76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787" h="769121">
                  <a:moveTo>
                    <a:pt x="0" y="0"/>
                  </a:moveTo>
                  <a:cubicBezTo>
                    <a:pt x="232160" y="72639"/>
                    <a:pt x="464321" y="145278"/>
                    <a:pt x="564022" y="273465"/>
                  </a:cubicBezTo>
                  <a:cubicBezTo>
                    <a:pt x="663723" y="401652"/>
                    <a:pt x="630964" y="585386"/>
                    <a:pt x="598205" y="769121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ep 14"/>
          <p:cNvGrpSpPr/>
          <p:nvPr/>
        </p:nvGrpSpPr>
        <p:grpSpPr>
          <a:xfrm>
            <a:off x="5756090" y="2244935"/>
            <a:ext cx="1941022" cy="1401164"/>
            <a:chOff x="5756090" y="2244935"/>
            <a:chExt cx="1941022" cy="1401164"/>
          </a:xfrm>
        </p:grpSpPr>
        <p:sp>
          <p:nvSpPr>
            <p:cNvPr id="65" name="Vrije vorm 64"/>
            <p:cNvSpPr/>
            <p:nvPr/>
          </p:nvSpPr>
          <p:spPr>
            <a:xfrm rot="5400000">
              <a:off x="5971715" y="3217185"/>
              <a:ext cx="213289" cy="644540"/>
            </a:xfrm>
            <a:custGeom>
              <a:avLst/>
              <a:gdLst>
                <a:gd name="connsiteX0" fmla="*/ 0 w 630787"/>
                <a:gd name="connsiteY0" fmla="*/ 0 h 769121"/>
                <a:gd name="connsiteX1" fmla="*/ 564022 w 630787"/>
                <a:gd name="connsiteY1" fmla="*/ 273465 h 769121"/>
                <a:gd name="connsiteX2" fmla="*/ 598205 w 630787"/>
                <a:gd name="connsiteY2" fmla="*/ 769121 h 76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0787" h="769121">
                  <a:moveTo>
                    <a:pt x="0" y="0"/>
                  </a:moveTo>
                  <a:cubicBezTo>
                    <a:pt x="232160" y="72639"/>
                    <a:pt x="464321" y="145278"/>
                    <a:pt x="564022" y="273465"/>
                  </a:cubicBezTo>
                  <a:cubicBezTo>
                    <a:pt x="663723" y="401652"/>
                    <a:pt x="630964" y="585386"/>
                    <a:pt x="598205" y="769121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kstvak 65"/>
            <p:cNvSpPr txBox="1"/>
            <p:nvPr/>
          </p:nvSpPr>
          <p:spPr>
            <a:xfrm>
              <a:off x="5818975" y="2244935"/>
              <a:ext cx="187813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Segoe Script" panose="030B0504020000000003" pitchFamily="66" charset="0"/>
                </a:rPr>
                <a:t>The scene contains all JavaFX elements. It can be either 2D or 3D.</a:t>
              </a:r>
              <a:endParaRPr lang="en-US" sz="1400" dirty="0">
                <a:latin typeface="Segoe Script" panose="030B05040200000000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186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Stage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Successor of Java Swing API’s</a:t>
            </a:r>
          </a:p>
          <a:p>
            <a:r>
              <a:rPr lang="en-US" dirty="0" smtClean="0"/>
              <a:t>Serves to build Desktop application or RIA’s (Rich Internet Applications)lass</a:t>
            </a:r>
          </a:p>
          <a:p>
            <a:r>
              <a:rPr lang="en-US" dirty="0" smtClean="0"/>
              <a:t>You can find </a:t>
            </a:r>
            <a:r>
              <a:rPr lang="en-US" dirty="0"/>
              <a:t>the documentation here:</a:t>
            </a:r>
            <a:br>
              <a:rPr lang="en-US" dirty="0"/>
            </a:br>
            <a:r>
              <a:rPr lang="en-US" dirty="0">
                <a:solidFill>
                  <a:schemeClr val="bg2"/>
                </a:solidFill>
              </a:rPr>
              <a:t>https://openjfx.io/javadoc/11</a:t>
            </a:r>
            <a:r>
              <a:rPr lang="en-US" dirty="0" smtClean="0">
                <a:solidFill>
                  <a:schemeClr val="bg2"/>
                </a:solidFill>
              </a:rPr>
              <a:t>/ </a:t>
            </a:r>
          </a:p>
          <a:p>
            <a:r>
              <a:rPr lang="en-US" dirty="0" smtClean="0"/>
              <a:t>The superclass from which all JavaFX application must extend is the </a:t>
            </a:r>
            <a:r>
              <a:rPr lang="en-US" sz="1600" dirty="0" err="1" smtClean="0">
                <a:latin typeface="Consolas" panose="020B0609020204030204" pitchFamily="49" charset="0"/>
              </a:rPr>
              <a:t>javafx.Application</a:t>
            </a:r>
            <a:r>
              <a:rPr lang="en-US" dirty="0" smtClean="0"/>
              <a:t> class</a:t>
            </a:r>
          </a:p>
          <a:p>
            <a:r>
              <a:rPr lang="en-US" dirty="0" smtClean="0"/>
              <a:t>A JavaFX application consists of stages, scenes and scene graphs (</a:t>
            </a:r>
            <a:r>
              <a:rPr lang="en-US" i="1" dirty="0" smtClean="0"/>
              <a:t>see left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kstvak 2"/>
          <p:cNvSpPr txBox="1"/>
          <p:nvPr/>
        </p:nvSpPr>
        <p:spPr>
          <a:xfrm>
            <a:off x="448348" y="1270001"/>
            <a:ext cx="756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Stage</a:t>
            </a:r>
            <a:endParaRPr lang="en-US" sz="2000" dirty="0"/>
          </a:p>
        </p:txBody>
      </p:sp>
      <p:grpSp>
        <p:nvGrpSpPr>
          <p:cNvPr id="110" name="Groep 109"/>
          <p:cNvGrpSpPr/>
          <p:nvPr/>
        </p:nvGrpSpPr>
        <p:grpSpPr>
          <a:xfrm>
            <a:off x="826594" y="1670110"/>
            <a:ext cx="1181668" cy="589661"/>
            <a:chOff x="826594" y="1670110"/>
            <a:chExt cx="1181668" cy="589661"/>
          </a:xfrm>
        </p:grpSpPr>
        <p:sp>
          <p:nvSpPr>
            <p:cNvPr id="60" name="Tekstvak 59"/>
            <p:cNvSpPr txBox="1"/>
            <p:nvPr/>
          </p:nvSpPr>
          <p:spPr>
            <a:xfrm>
              <a:off x="1204837" y="1859661"/>
              <a:ext cx="8034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Scene</a:t>
              </a:r>
              <a:endParaRPr lang="en-US" sz="2000" dirty="0"/>
            </a:p>
          </p:txBody>
        </p:sp>
        <p:cxnSp>
          <p:nvCxnSpPr>
            <p:cNvPr id="91" name="Gebogen verbindingslijn 90"/>
            <p:cNvCxnSpPr>
              <a:stCxn id="3" idx="2"/>
              <a:endCxn id="60" idx="1"/>
            </p:cNvCxnSpPr>
            <p:nvPr/>
          </p:nvCxnSpPr>
          <p:spPr>
            <a:xfrm rot="16200000" flipH="1">
              <a:off x="820913" y="1675791"/>
              <a:ext cx="389605" cy="378244"/>
            </a:xfrm>
            <a:prstGeom prst="bentConnector2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9" name="Groep 108"/>
          <p:cNvGrpSpPr/>
          <p:nvPr/>
        </p:nvGrpSpPr>
        <p:grpSpPr>
          <a:xfrm>
            <a:off x="1606550" y="2259771"/>
            <a:ext cx="4726114" cy="2440776"/>
            <a:chOff x="1606550" y="2259771"/>
            <a:chExt cx="4726114" cy="2440776"/>
          </a:xfrm>
        </p:grpSpPr>
        <p:sp>
          <p:nvSpPr>
            <p:cNvPr id="62" name="Tekstvak 61"/>
            <p:cNvSpPr txBox="1"/>
            <p:nvPr/>
          </p:nvSpPr>
          <p:spPr>
            <a:xfrm>
              <a:off x="2008262" y="2275320"/>
              <a:ext cx="1264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Root node</a:t>
              </a:r>
              <a:endParaRPr lang="en-US" sz="2000" dirty="0"/>
            </a:p>
          </p:txBody>
        </p:sp>
        <p:sp>
          <p:nvSpPr>
            <p:cNvPr id="71" name="Tekstvak 70"/>
            <p:cNvSpPr txBox="1"/>
            <p:nvPr/>
          </p:nvSpPr>
          <p:spPr>
            <a:xfrm>
              <a:off x="2997219" y="2762431"/>
              <a:ext cx="1489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Parent Node</a:t>
              </a:r>
              <a:endParaRPr lang="en-US" sz="2000" dirty="0"/>
            </a:p>
          </p:txBody>
        </p:sp>
        <p:sp>
          <p:nvSpPr>
            <p:cNvPr id="75" name="Tekstvak 74"/>
            <p:cNvSpPr txBox="1"/>
            <p:nvPr/>
          </p:nvSpPr>
          <p:spPr>
            <a:xfrm>
              <a:off x="5091490" y="2762431"/>
              <a:ext cx="12411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Leaf Node</a:t>
              </a:r>
              <a:endParaRPr lang="en-US" sz="2000" dirty="0"/>
            </a:p>
          </p:txBody>
        </p:sp>
        <p:sp>
          <p:nvSpPr>
            <p:cNvPr id="76" name="Tekstvak 75"/>
            <p:cNvSpPr txBox="1"/>
            <p:nvPr/>
          </p:nvSpPr>
          <p:spPr>
            <a:xfrm>
              <a:off x="5091490" y="3133698"/>
              <a:ext cx="12411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Leaf Node</a:t>
              </a:r>
              <a:endParaRPr lang="en-US" sz="2000" dirty="0"/>
            </a:p>
          </p:txBody>
        </p:sp>
        <p:sp>
          <p:nvSpPr>
            <p:cNvPr id="77" name="Tekstvak 76"/>
            <p:cNvSpPr txBox="1"/>
            <p:nvPr/>
          </p:nvSpPr>
          <p:spPr>
            <a:xfrm>
              <a:off x="5091490" y="3500217"/>
              <a:ext cx="12411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Leaf Node</a:t>
              </a:r>
              <a:endParaRPr lang="en-US" sz="2000" dirty="0"/>
            </a:p>
          </p:txBody>
        </p:sp>
        <p:sp>
          <p:nvSpPr>
            <p:cNvPr id="78" name="Tekstvak 77"/>
            <p:cNvSpPr txBox="1"/>
            <p:nvPr/>
          </p:nvSpPr>
          <p:spPr>
            <a:xfrm>
              <a:off x="5091490" y="3900327"/>
              <a:ext cx="12411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Leaf Node</a:t>
              </a:r>
              <a:endParaRPr lang="en-US" sz="2000" dirty="0"/>
            </a:p>
          </p:txBody>
        </p:sp>
        <p:sp>
          <p:nvSpPr>
            <p:cNvPr id="79" name="Tekstvak 78"/>
            <p:cNvSpPr txBox="1"/>
            <p:nvPr/>
          </p:nvSpPr>
          <p:spPr>
            <a:xfrm>
              <a:off x="3046027" y="3900327"/>
              <a:ext cx="1489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Parent Node</a:t>
              </a:r>
              <a:endParaRPr lang="en-US" sz="2000" dirty="0"/>
            </a:p>
          </p:txBody>
        </p:sp>
        <p:sp>
          <p:nvSpPr>
            <p:cNvPr id="81" name="Tekstvak 80"/>
            <p:cNvSpPr txBox="1"/>
            <p:nvPr/>
          </p:nvSpPr>
          <p:spPr>
            <a:xfrm>
              <a:off x="5091490" y="4300437"/>
              <a:ext cx="12411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Leaf Node</a:t>
              </a:r>
              <a:endParaRPr lang="en-US" sz="2000" dirty="0"/>
            </a:p>
          </p:txBody>
        </p:sp>
        <p:cxnSp>
          <p:nvCxnSpPr>
            <p:cNvPr id="6" name="Gebogen verbindingslijn 5"/>
            <p:cNvCxnSpPr>
              <a:stCxn id="79" idx="3"/>
              <a:endCxn id="78" idx="1"/>
            </p:cNvCxnSpPr>
            <p:nvPr/>
          </p:nvCxnSpPr>
          <p:spPr>
            <a:xfrm>
              <a:off x="4535474" y="4100382"/>
              <a:ext cx="556016" cy="12700"/>
            </a:xfrm>
            <a:prstGeom prst="bentConnector3">
              <a:avLst>
                <a:gd name="adj1" fmla="val 50000"/>
              </a:avLst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" name="Gebogen verbindingslijn 81"/>
            <p:cNvCxnSpPr>
              <a:stCxn id="79" idx="2"/>
              <a:endCxn id="81" idx="1"/>
            </p:cNvCxnSpPr>
            <p:nvPr/>
          </p:nvCxnSpPr>
          <p:spPr>
            <a:xfrm rot="16200000" flipH="1">
              <a:off x="4341093" y="3750094"/>
              <a:ext cx="200055" cy="1300739"/>
            </a:xfrm>
            <a:prstGeom prst="bentConnector2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Gebogen verbindingslijn 82"/>
            <p:cNvCxnSpPr>
              <a:stCxn id="71" idx="2"/>
              <a:endCxn id="77" idx="1"/>
            </p:cNvCxnSpPr>
            <p:nvPr/>
          </p:nvCxnSpPr>
          <p:spPr>
            <a:xfrm rot="16200000" flipH="1">
              <a:off x="4147851" y="2756632"/>
              <a:ext cx="537731" cy="1349547"/>
            </a:xfrm>
            <a:prstGeom prst="bentConnector2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4" name="Gebogen verbindingslijn 83"/>
            <p:cNvCxnSpPr>
              <a:stCxn id="71" idx="2"/>
              <a:endCxn id="76" idx="1"/>
            </p:cNvCxnSpPr>
            <p:nvPr/>
          </p:nvCxnSpPr>
          <p:spPr>
            <a:xfrm rot="16200000" flipH="1">
              <a:off x="4331110" y="2573373"/>
              <a:ext cx="171212" cy="1349547"/>
            </a:xfrm>
            <a:prstGeom prst="bentConnector2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Gebogen verbindingslijn 84"/>
            <p:cNvCxnSpPr>
              <a:stCxn id="71" idx="3"/>
              <a:endCxn id="75" idx="1"/>
            </p:cNvCxnSpPr>
            <p:nvPr/>
          </p:nvCxnSpPr>
          <p:spPr>
            <a:xfrm>
              <a:off x="4486666" y="2962486"/>
              <a:ext cx="604824" cy="12700"/>
            </a:xfrm>
            <a:prstGeom prst="bentConnector3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6" name="Gebogen verbindingslijn 85"/>
            <p:cNvCxnSpPr>
              <a:stCxn id="62" idx="2"/>
              <a:endCxn id="71" idx="1"/>
            </p:cNvCxnSpPr>
            <p:nvPr/>
          </p:nvCxnSpPr>
          <p:spPr>
            <a:xfrm rot="16200000" flipH="1">
              <a:off x="2675373" y="2640640"/>
              <a:ext cx="287056" cy="356636"/>
            </a:xfrm>
            <a:prstGeom prst="bentConnector2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" name="Gebogen verbindingslijn 87"/>
            <p:cNvCxnSpPr>
              <a:stCxn id="60" idx="2"/>
              <a:endCxn id="62" idx="1"/>
            </p:cNvCxnSpPr>
            <p:nvPr/>
          </p:nvCxnSpPr>
          <p:spPr>
            <a:xfrm rot="16200000" flipH="1">
              <a:off x="1699604" y="2166717"/>
              <a:ext cx="215604" cy="401712"/>
            </a:xfrm>
            <a:prstGeom prst="bentConnector2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Gebogen verbindingslijn 96"/>
            <p:cNvCxnSpPr>
              <a:stCxn id="62" idx="2"/>
              <a:endCxn id="79" idx="1"/>
            </p:cNvCxnSpPr>
            <p:nvPr/>
          </p:nvCxnSpPr>
          <p:spPr>
            <a:xfrm rot="16200000" flipH="1">
              <a:off x="2130829" y="3185184"/>
              <a:ext cx="1424952" cy="405444"/>
            </a:xfrm>
            <a:prstGeom prst="bentConnector2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1" name="Groep 110"/>
          <p:cNvGrpSpPr/>
          <p:nvPr/>
        </p:nvGrpSpPr>
        <p:grpSpPr>
          <a:xfrm>
            <a:off x="991590" y="2367572"/>
            <a:ext cx="6378697" cy="2460802"/>
            <a:chOff x="991590" y="2367572"/>
            <a:chExt cx="6378697" cy="2460802"/>
          </a:xfrm>
        </p:grpSpPr>
        <p:sp>
          <p:nvSpPr>
            <p:cNvPr id="105" name="Vierkante haak rechts 104"/>
            <p:cNvSpPr/>
            <p:nvPr/>
          </p:nvSpPr>
          <p:spPr>
            <a:xfrm>
              <a:off x="6381230" y="2367572"/>
              <a:ext cx="400110" cy="2460802"/>
            </a:xfrm>
            <a:prstGeom prst="rightBracke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kstvak 106"/>
            <p:cNvSpPr txBox="1"/>
            <p:nvPr/>
          </p:nvSpPr>
          <p:spPr>
            <a:xfrm rot="16200000">
              <a:off x="6440930" y="3371078"/>
              <a:ext cx="14586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Scene graph</a:t>
              </a:r>
              <a:endParaRPr lang="en-US" sz="2000" dirty="0"/>
            </a:p>
          </p:txBody>
        </p:sp>
        <p:sp>
          <p:nvSpPr>
            <p:cNvPr id="108" name="Vierkante haak rechts 107"/>
            <p:cNvSpPr/>
            <p:nvPr/>
          </p:nvSpPr>
          <p:spPr>
            <a:xfrm rot="10800000">
              <a:off x="991590" y="2367572"/>
              <a:ext cx="400110" cy="2460802"/>
            </a:xfrm>
            <a:prstGeom prst="rightBracke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432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/>
          <p:cNvSpPr/>
          <p:nvPr/>
        </p:nvSpPr>
        <p:spPr>
          <a:xfrm>
            <a:off x="337333" y="868324"/>
            <a:ext cx="3209669" cy="2420650"/>
          </a:xfrm>
          <a:prstGeom prst="rect">
            <a:avLst/>
          </a:prstGeom>
          <a:solidFill>
            <a:srgbClr val="333333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hthoek 26"/>
          <p:cNvSpPr/>
          <p:nvPr/>
        </p:nvSpPr>
        <p:spPr>
          <a:xfrm>
            <a:off x="4074256" y="868324"/>
            <a:ext cx="3209669" cy="2420650"/>
          </a:xfrm>
          <a:prstGeom prst="rect">
            <a:avLst/>
          </a:prstGeom>
          <a:solidFill>
            <a:srgbClr val="333333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hthoek 50"/>
          <p:cNvSpPr/>
          <p:nvPr/>
        </p:nvSpPr>
        <p:spPr>
          <a:xfrm>
            <a:off x="4074256" y="3555312"/>
            <a:ext cx="3209669" cy="2420650"/>
          </a:xfrm>
          <a:prstGeom prst="rect">
            <a:avLst/>
          </a:prstGeom>
          <a:solidFill>
            <a:srgbClr val="333333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Stage</a:t>
            </a:r>
            <a:endParaRPr lang="nl-BE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The stage is the window</a:t>
            </a:r>
          </a:p>
          <a:p>
            <a:r>
              <a:rPr lang="en-US" dirty="0" smtClean="0"/>
              <a:t>Multiple stages possible but at least one = primary stage</a:t>
            </a:r>
          </a:p>
          <a:p>
            <a:r>
              <a:rPr lang="en-US" dirty="0" smtClean="0"/>
              <a:t>It can have different styles (see left)</a:t>
            </a:r>
          </a:p>
          <a:p>
            <a:r>
              <a:rPr lang="en-US" dirty="0" smtClean="0"/>
              <a:t>It takes care of</a:t>
            </a:r>
          </a:p>
          <a:p>
            <a:pPr lvl="1"/>
            <a:r>
              <a:rPr lang="en-US" dirty="0" smtClean="0"/>
              <a:t>xyz positioning</a:t>
            </a:r>
          </a:p>
          <a:p>
            <a:pPr lvl="1"/>
            <a:r>
              <a:rPr lang="en-US" dirty="0" smtClean="0"/>
              <a:t>maximizing/minimizing</a:t>
            </a:r>
          </a:p>
          <a:p>
            <a:pPr lvl="1"/>
            <a:r>
              <a:rPr lang="en-US" dirty="0" smtClean="0"/>
              <a:t>prepare event handlers</a:t>
            </a:r>
          </a:p>
          <a:p>
            <a:pPr lvl="1"/>
            <a:r>
              <a:rPr lang="en-US" dirty="0" smtClean="0"/>
              <a:t>displaying (</a:t>
            </a:r>
            <a:r>
              <a:rPr lang="en-US" sz="1600" dirty="0" smtClean="0">
                <a:latin typeface="Consolas" panose="020B0609020204030204" pitchFamily="49" charset="0"/>
              </a:rPr>
              <a:t>show</a:t>
            </a:r>
            <a:r>
              <a:rPr lang="en-US" dirty="0" smtClean="0"/>
              <a:t>) or hiding (</a:t>
            </a:r>
            <a:r>
              <a:rPr lang="en-US" sz="1600" dirty="0" smtClean="0">
                <a:latin typeface="Consolas" panose="020B0609020204030204" pitchFamily="49" charset="0"/>
              </a:rPr>
              <a:t>hide</a:t>
            </a:r>
            <a:r>
              <a:rPr lang="en-US" dirty="0" smtClean="0"/>
              <a:t>) the window</a:t>
            </a:r>
          </a:p>
          <a:p>
            <a:pPr lvl="1"/>
            <a:r>
              <a:rPr lang="en-US" dirty="0" smtClean="0"/>
              <a:t>icon</a:t>
            </a:r>
          </a:p>
          <a:p>
            <a:endParaRPr lang="en-US" dirty="0"/>
          </a:p>
        </p:txBody>
      </p:sp>
      <p:sp>
        <p:nvSpPr>
          <p:cNvPr id="9" name="Tekstvak 8"/>
          <p:cNvSpPr txBox="1"/>
          <p:nvPr/>
        </p:nvSpPr>
        <p:spPr>
          <a:xfrm>
            <a:off x="987803" y="1786261"/>
            <a:ext cx="1908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</a:schemeClr>
                </a:solidFill>
              </a:rPr>
              <a:t>Decorated</a:t>
            </a:r>
            <a:endParaRPr lang="en-US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4503512" y="1786261"/>
            <a:ext cx="2351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</a:schemeClr>
                </a:solidFill>
              </a:rPr>
              <a:t>Undecorated</a:t>
            </a:r>
            <a:endParaRPr lang="en-US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5082613" y="4473249"/>
            <a:ext cx="1192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</a:schemeClr>
                </a:solidFill>
              </a:rPr>
              <a:t>Utility</a:t>
            </a:r>
            <a:endParaRPr lang="en-US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855844" y="4473249"/>
            <a:ext cx="2172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</a:schemeClr>
                </a:solidFill>
              </a:rPr>
              <a:t>Transparent</a:t>
            </a:r>
            <a:endParaRPr lang="en-US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Rechthoek 15"/>
          <p:cNvSpPr/>
          <p:nvPr/>
        </p:nvSpPr>
        <p:spPr>
          <a:xfrm>
            <a:off x="337333" y="868324"/>
            <a:ext cx="3209669" cy="2194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hthoek 16"/>
          <p:cNvSpPr/>
          <p:nvPr/>
        </p:nvSpPr>
        <p:spPr>
          <a:xfrm>
            <a:off x="3337174" y="868323"/>
            <a:ext cx="209828" cy="2194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hthoek 17"/>
          <p:cNvSpPr/>
          <p:nvPr/>
        </p:nvSpPr>
        <p:spPr>
          <a:xfrm>
            <a:off x="3127345" y="868323"/>
            <a:ext cx="209828" cy="2194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hthoek 18"/>
          <p:cNvSpPr/>
          <p:nvPr/>
        </p:nvSpPr>
        <p:spPr>
          <a:xfrm>
            <a:off x="2917517" y="868323"/>
            <a:ext cx="209828" cy="2194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Vrije vorm 19"/>
          <p:cNvSpPr/>
          <p:nvPr/>
        </p:nvSpPr>
        <p:spPr>
          <a:xfrm>
            <a:off x="605110" y="906108"/>
            <a:ext cx="547864" cy="126915"/>
          </a:xfrm>
          <a:custGeom>
            <a:avLst/>
            <a:gdLst>
              <a:gd name="connsiteX0" fmla="*/ 0 w 719138"/>
              <a:gd name="connsiteY0" fmla="*/ 123825 h 161925"/>
              <a:gd name="connsiteX1" fmla="*/ 9525 w 719138"/>
              <a:gd name="connsiteY1" fmla="*/ 95250 h 161925"/>
              <a:gd name="connsiteX2" fmla="*/ 19050 w 719138"/>
              <a:gd name="connsiteY2" fmla="*/ 71438 h 161925"/>
              <a:gd name="connsiteX3" fmla="*/ 38100 w 719138"/>
              <a:gd name="connsiteY3" fmla="*/ 95250 h 161925"/>
              <a:gd name="connsiteX4" fmla="*/ 66675 w 719138"/>
              <a:gd name="connsiteY4" fmla="*/ 119063 h 161925"/>
              <a:gd name="connsiteX5" fmla="*/ 80963 w 719138"/>
              <a:gd name="connsiteY5" fmla="*/ 123825 h 161925"/>
              <a:gd name="connsiteX6" fmla="*/ 95250 w 719138"/>
              <a:gd name="connsiteY6" fmla="*/ 119063 h 161925"/>
              <a:gd name="connsiteX7" fmla="*/ 109538 w 719138"/>
              <a:gd name="connsiteY7" fmla="*/ 104775 h 161925"/>
              <a:gd name="connsiteX8" fmla="*/ 142875 w 719138"/>
              <a:gd name="connsiteY8" fmla="*/ 85725 h 161925"/>
              <a:gd name="connsiteX9" fmla="*/ 171450 w 719138"/>
              <a:gd name="connsiteY9" fmla="*/ 114300 h 161925"/>
              <a:gd name="connsiteX10" fmla="*/ 185738 w 719138"/>
              <a:gd name="connsiteY10" fmla="*/ 109538 h 161925"/>
              <a:gd name="connsiteX11" fmla="*/ 200025 w 719138"/>
              <a:gd name="connsiteY11" fmla="*/ 90488 h 161925"/>
              <a:gd name="connsiteX12" fmla="*/ 209550 w 719138"/>
              <a:gd name="connsiteY12" fmla="*/ 76200 h 161925"/>
              <a:gd name="connsiteX13" fmla="*/ 223838 w 719138"/>
              <a:gd name="connsiteY13" fmla="*/ 90488 h 161925"/>
              <a:gd name="connsiteX14" fmla="*/ 233363 w 719138"/>
              <a:gd name="connsiteY14" fmla="*/ 104775 h 161925"/>
              <a:gd name="connsiteX15" fmla="*/ 247650 w 719138"/>
              <a:gd name="connsiteY15" fmla="*/ 123825 h 161925"/>
              <a:gd name="connsiteX16" fmla="*/ 261938 w 719138"/>
              <a:gd name="connsiteY16" fmla="*/ 119063 h 161925"/>
              <a:gd name="connsiteX17" fmla="*/ 271463 w 719138"/>
              <a:gd name="connsiteY17" fmla="*/ 104775 h 161925"/>
              <a:gd name="connsiteX18" fmla="*/ 285750 w 719138"/>
              <a:gd name="connsiteY18" fmla="*/ 85725 h 161925"/>
              <a:gd name="connsiteX19" fmla="*/ 319088 w 719138"/>
              <a:gd name="connsiteY19" fmla="*/ 71438 h 161925"/>
              <a:gd name="connsiteX20" fmla="*/ 333375 w 719138"/>
              <a:gd name="connsiteY20" fmla="*/ 95250 h 161925"/>
              <a:gd name="connsiteX21" fmla="*/ 347663 w 719138"/>
              <a:gd name="connsiteY21" fmla="*/ 114300 h 161925"/>
              <a:gd name="connsiteX22" fmla="*/ 366713 w 719138"/>
              <a:gd name="connsiteY22" fmla="*/ 138113 h 161925"/>
              <a:gd name="connsiteX23" fmla="*/ 381000 w 719138"/>
              <a:gd name="connsiteY23" fmla="*/ 104775 h 161925"/>
              <a:gd name="connsiteX24" fmla="*/ 395288 w 719138"/>
              <a:gd name="connsiteY24" fmla="*/ 100013 h 161925"/>
              <a:gd name="connsiteX25" fmla="*/ 400050 w 719138"/>
              <a:gd name="connsiteY25" fmla="*/ 114300 h 161925"/>
              <a:gd name="connsiteX26" fmla="*/ 404813 w 719138"/>
              <a:gd name="connsiteY26" fmla="*/ 138113 h 161925"/>
              <a:gd name="connsiteX27" fmla="*/ 419100 w 719138"/>
              <a:gd name="connsiteY27" fmla="*/ 128588 h 161925"/>
              <a:gd name="connsiteX28" fmla="*/ 423863 w 719138"/>
              <a:gd name="connsiteY28" fmla="*/ 104775 h 161925"/>
              <a:gd name="connsiteX29" fmla="*/ 438150 w 719138"/>
              <a:gd name="connsiteY29" fmla="*/ 66675 h 161925"/>
              <a:gd name="connsiteX30" fmla="*/ 447675 w 719138"/>
              <a:gd name="connsiteY30" fmla="*/ 14288 h 161925"/>
              <a:gd name="connsiteX31" fmla="*/ 452438 w 719138"/>
              <a:gd name="connsiteY31" fmla="*/ 0 h 161925"/>
              <a:gd name="connsiteX32" fmla="*/ 457200 w 719138"/>
              <a:gd name="connsiteY32" fmla="*/ 80963 h 161925"/>
              <a:gd name="connsiteX33" fmla="*/ 466725 w 719138"/>
              <a:gd name="connsiteY33" fmla="*/ 114300 h 161925"/>
              <a:gd name="connsiteX34" fmla="*/ 485775 w 719138"/>
              <a:gd name="connsiteY34" fmla="*/ 104775 h 161925"/>
              <a:gd name="connsiteX35" fmla="*/ 495300 w 719138"/>
              <a:gd name="connsiteY35" fmla="*/ 76200 h 161925"/>
              <a:gd name="connsiteX36" fmla="*/ 509588 w 719138"/>
              <a:gd name="connsiteY36" fmla="*/ 100013 h 161925"/>
              <a:gd name="connsiteX37" fmla="*/ 519113 w 719138"/>
              <a:gd name="connsiteY37" fmla="*/ 133350 h 161925"/>
              <a:gd name="connsiteX38" fmla="*/ 523875 w 719138"/>
              <a:gd name="connsiteY38" fmla="*/ 147638 h 161925"/>
              <a:gd name="connsiteX39" fmla="*/ 542925 w 719138"/>
              <a:gd name="connsiteY39" fmla="*/ 133350 h 161925"/>
              <a:gd name="connsiteX40" fmla="*/ 566738 w 719138"/>
              <a:gd name="connsiteY40" fmla="*/ 109538 h 161925"/>
              <a:gd name="connsiteX41" fmla="*/ 571500 w 719138"/>
              <a:gd name="connsiteY41" fmla="*/ 95250 h 161925"/>
              <a:gd name="connsiteX42" fmla="*/ 576263 w 719138"/>
              <a:gd name="connsiteY42" fmla="*/ 114300 h 161925"/>
              <a:gd name="connsiteX43" fmla="*/ 585788 w 719138"/>
              <a:gd name="connsiteY43" fmla="*/ 133350 h 161925"/>
              <a:gd name="connsiteX44" fmla="*/ 590550 w 719138"/>
              <a:gd name="connsiteY44" fmla="*/ 147638 h 161925"/>
              <a:gd name="connsiteX45" fmla="*/ 604838 w 719138"/>
              <a:gd name="connsiteY45" fmla="*/ 157163 h 161925"/>
              <a:gd name="connsiteX46" fmla="*/ 623888 w 719138"/>
              <a:gd name="connsiteY46" fmla="*/ 133350 h 161925"/>
              <a:gd name="connsiteX47" fmla="*/ 642938 w 719138"/>
              <a:gd name="connsiteY47" fmla="*/ 161925 h 161925"/>
              <a:gd name="connsiteX48" fmla="*/ 657225 w 719138"/>
              <a:gd name="connsiteY48" fmla="*/ 157163 h 161925"/>
              <a:gd name="connsiteX49" fmla="*/ 666750 w 719138"/>
              <a:gd name="connsiteY49" fmla="*/ 142875 h 161925"/>
              <a:gd name="connsiteX50" fmla="*/ 681038 w 719138"/>
              <a:gd name="connsiteY50" fmla="*/ 90488 h 161925"/>
              <a:gd name="connsiteX51" fmla="*/ 685800 w 719138"/>
              <a:gd name="connsiteY51" fmla="*/ 138113 h 161925"/>
              <a:gd name="connsiteX52" fmla="*/ 695325 w 719138"/>
              <a:gd name="connsiteY52" fmla="*/ 119063 h 161925"/>
              <a:gd name="connsiteX53" fmla="*/ 700088 w 719138"/>
              <a:gd name="connsiteY53" fmla="*/ 100013 h 161925"/>
              <a:gd name="connsiteX54" fmla="*/ 704850 w 719138"/>
              <a:gd name="connsiteY54" fmla="*/ 85725 h 161925"/>
              <a:gd name="connsiteX55" fmla="*/ 719138 w 719138"/>
              <a:gd name="connsiteY55" fmla="*/ 10477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719138" h="161925">
                <a:moveTo>
                  <a:pt x="0" y="123825"/>
                </a:moveTo>
                <a:cubicBezTo>
                  <a:pt x="3175" y="114300"/>
                  <a:pt x="6094" y="104686"/>
                  <a:pt x="9525" y="95250"/>
                </a:cubicBezTo>
                <a:cubicBezTo>
                  <a:pt x="12447" y="87216"/>
                  <a:pt x="10501" y="71438"/>
                  <a:pt x="19050" y="71438"/>
                </a:cubicBezTo>
                <a:cubicBezTo>
                  <a:pt x="29215" y="71438"/>
                  <a:pt x="31406" y="87600"/>
                  <a:pt x="38100" y="95250"/>
                </a:cubicBezTo>
                <a:cubicBezTo>
                  <a:pt x="46291" y="104611"/>
                  <a:pt x="55404" y="113428"/>
                  <a:pt x="66675" y="119063"/>
                </a:cubicBezTo>
                <a:cubicBezTo>
                  <a:pt x="71165" y="121308"/>
                  <a:pt x="76200" y="122238"/>
                  <a:pt x="80963" y="123825"/>
                </a:cubicBezTo>
                <a:cubicBezTo>
                  <a:pt x="85725" y="122238"/>
                  <a:pt x="91073" y="121848"/>
                  <a:pt x="95250" y="119063"/>
                </a:cubicBezTo>
                <a:cubicBezTo>
                  <a:pt x="100854" y="115327"/>
                  <a:pt x="104424" y="109158"/>
                  <a:pt x="109538" y="104775"/>
                </a:cubicBezTo>
                <a:cubicBezTo>
                  <a:pt x="127885" y="89049"/>
                  <a:pt x="124043" y="92003"/>
                  <a:pt x="142875" y="85725"/>
                </a:cubicBezTo>
                <a:cubicBezTo>
                  <a:pt x="148180" y="92798"/>
                  <a:pt x="159513" y="112310"/>
                  <a:pt x="171450" y="114300"/>
                </a:cubicBezTo>
                <a:cubicBezTo>
                  <a:pt x="176402" y="115125"/>
                  <a:pt x="180975" y="111125"/>
                  <a:pt x="185738" y="109538"/>
                </a:cubicBezTo>
                <a:cubicBezTo>
                  <a:pt x="190500" y="103188"/>
                  <a:pt x="195412" y="96947"/>
                  <a:pt x="200025" y="90488"/>
                </a:cubicBezTo>
                <a:cubicBezTo>
                  <a:pt x="203352" y="85830"/>
                  <a:pt x="203826" y="76200"/>
                  <a:pt x="209550" y="76200"/>
                </a:cubicBezTo>
                <a:cubicBezTo>
                  <a:pt x="216285" y="76200"/>
                  <a:pt x="219526" y="85314"/>
                  <a:pt x="223838" y="90488"/>
                </a:cubicBezTo>
                <a:cubicBezTo>
                  <a:pt x="227502" y="94885"/>
                  <a:pt x="230036" y="100117"/>
                  <a:pt x="233363" y="104775"/>
                </a:cubicBezTo>
                <a:cubicBezTo>
                  <a:pt x="237977" y="111234"/>
                  <a:pt x="242888" y="117475"/>
                  <a:pt x="247650" y="123825"/>
                </a:cubicBezTo>
                <a:cubicBezTo>
                  <a:pt x="252413" y="122238"/>
                  <a:pt x="258018" y="122199"/>
                  <a:pt x="261938" y="119063"/>
                </a:cubicBezTo>
                <a:cubicBezTo>
                  <a:pt x="266408" y="115487"/>
                  <a:pt x="268136" y="109433"/>
                  <a:pt x="271463" y="104775"/>
                </a:cubicBezTo>
                <a:cubicBezTo>
                  <a:pt x="276076" y="98316"/>
                  <a:pt x="280137" y="91338"/>
                  <a:pt x="285750" y="85725"/>
                </a:cubicBezTo>
                <a:cubicBezTo>
                  <a:pt x="296713" y="74762"/>
                  <a:pt x="304515" y="75081"/>
                  <a:pt x="319088" y="71438"/>
                </a:cubicBezTo>
                <a:cubicBezTo>
                  <a:pt x="323850" y="79375"/>
                  <a:pt x="328240" y="87548"/>
                  <a:pt x="333375" y="95250"/>
                </a:cubicBezTo>
                <a:cubicBezTo>
                  <a:pt x="337778" y="101854"/>
                  <a:pt x="343725" y="107408"/>
                  <a:pt x="347663" y="114300"/>
                </a:cubicBezTo>
                <a:cubicBezTo>
                  <a:pt x="361820" y="139075"/>
                  <a:pt x="339600" y="120038"/>
                  <a:pt x="366713" y="138113"/>
                </a:cubicBezTo>
                <a:cubicBezTo>
                  <a:pt x="369559" y="129573"/>
                  <a:pt x="375114" y="110661"/>
                  <a:pt x="381000" y="104775"/>
                </a:cubicBezTo>
                <a:cubicBezTo>
                  <a:pt x="384550" y="101225"/>
                  <a:pt x="390525" y="101600"/>
                  <a:pt x="395288" y="100013"/>
                </a:cubicBezTo>
                <a:cubicBezTo>
                  <a:pt x="396875" y="104775"/>
                  <a:pt x="398832" y="109430"/>
                  <a:pt x="400050" y="114300"/>
                </a:cubicBezTo>
                <a:cubicBezTo>
                  <a:pt x="402013" y="122153"/>
                  <a:pt x="398337" y="133256"/>
                  <a:pt x="404813" y="138113"/>
                </a:cubicBezTo>
                <a:cubicBezTo>
                  <a:pt x="409392" y="141547"/>
                  <a:pt x="414338" y="131763"/>
                  <a:pt x="419100" y="128588"/>
                </a:cubicBezTo>
                <a:cubicBezTo>
                  <a:pt x="420688" y="120650"/>
                  <a:pt x="421900" y="112628"/>
                  <a:pt x="423863" y="104775"/>
                </a:cubicBezTo>
                <a:cubicBezTo>
                  <a:pt x="426352" y="94818"/>
                  <a:pt x="435235" y="73963"/>
                  <a:pt x="438150" y="66675"/>
                </a:cubicBezTo>
                <a:cubicBezTo>
                  <a:pt x="440271" y="53950"/>
                  <a:pt x="444350" y="27589"/>
                  <a:pt x="447675" y="14288"/>
                </a:cubicBezTo>
                <a:cubicBezTo>
                  <a:pt x="448893" y="9418"/>
                  <a:pt x="450850" y="4763"/>
                  <a:pt x="452438" y="0"/>
                </a:cubicBezTo>
                <a:cubicBezTo>
                  <a:pt x="454025" y="26988"/>
                  <a:pt x="454637" y="54050"/>
                  <a:pt x="457200" y="80963"/>
                </a:cubicBezTo>
                <a:cubicBezTo>
                  <a:pt x="457997" y="89331"/>
                  <a:pt x="463869" y="105731"/>
                  <a:pt x="466725" y="114300"/>
                </a:cubicBezTo>
                <a:cubicBezTo>
                  <a:pt x="473075" y="111125"/>
                  <a:pt x="481515" y="110455"/>
                  <a:pt x="485775" y="104775"/>
                </a:cubicBezTo>
                <a:cubicBezTo>
                  <a:pt x="491799" y="96743"/>
                  <a:pt x="495300" y="76200"/>
                  <a:pt x="495300" y="76200"/>
                </a:cubicBezTo>
                <a:cubicBezTo>
                  <a:pt x="500063" y="84138"/>
                  <a:pt x="505448" y="91733"/>
                  <a:pt x="509588" y="100013"/>
                </a:cubicBezTo>
                <a:cubicBezTo>
                  <a:pt x="513392" y="107621"/>
                  <a:pt x="517080" y="126236"/>
                  <a:pt x="519113" y="133350"/>
                </a:cubicBezTo>
                <a:cubicBezTo>
                  <a:pt x="520492" y="138177"/>
                  <a:pt x="522288" y="142875"/>
                  <a:pt x="523875" y="147638"/>
                </a:cubicBezTo>
                <a:cubicBezTo>
                  <a:pt x="530225" y="142875"/>
                  <a:pt x="537312" y="138963"/>
                  <a:pt x="542925" y="133350"/>
                </a:cubicBezTo>
                <a:cubicBezTo>
                  <a:pt x="574672" y="101603"/>
                  <a:pt x="528640" y="134936"/>
                  <a:pt x="566738" y="109538"/>
                </a:cubicBezTo>
                <a:cubicBezTo>
                  <a:pt x="568325" y="104775"/>
                  <a:pt x="567010" y="93005"/>
                  <a:pt x="571500" y="95250"/>
                </a:cubicBezTo>
                <a:cubicBezTo>
                  <a:pt x="577355" y="98177"/>
                  <a:pt x="573965" y="108171"/>
                  <a:pt x="576263" y="114300"/>
                </a:cubicBezTo>
                <a:cubicBezTo>
                  <a:pt x="578756" y="120947"/>
                  <a:pt x="582991" y="126824"/>
                  <a:pt x="585788" y="133350"/>
                </a:cubicBezTo>
                <a:cubicBezTo>
                  <a:pt x="587765" y="137964"/>
                  <a:pt x="587414" y="143718"/>
                  <a:pt x="590550" y="147638"/>
                </a:cubicBezTo>
                <a:cubicBezTo>
                  <a:pt x="594126" y="152108"/>
                  <a:pt x="600075" y="153988"/>
                  <a:pt x="604838" y="157163"/>
                </a:cubicBezTo>
                <a:cubicBezTo>
                  <a:pt x="605796" y="154287"/>
                  <a:pt x="611823" y="126456"/>
                  <a:pt x="623888" y="133350"/>
                </a:cubicBezTo>
                <a:cubicBezTo>
                  <a:pt x="633827" y="139030"/>
                  <a:pt x="642938" y="161925"/>
                  <a:pt x="642938" y="161925"/>
                </a:cubicBezTo>
                <a:cubicBezTo>
                  <a:pt x="647700" y="160338"/>
                  <a:pt x="653305" y="160299"/>
                  <a:pt x="657225" y="157163"/>
                </a:cubicBezTo>
                <a:cubicBezTo>
                  <a:pt x="661695" y="153587"/>
                  <a:pt x="664425" y="148106"/>
                  <a:pt x="666750" y="142875"/>
                </a:cubicBezTo>
                <a:cubicBezTo>
                  <a:pt x="675538" y="123101"/>
                  <a:pt x="676963" y="110858"/>
                  <a:pt x="681038" y="90488"/>
                </a:cubicBezTo>
                <a:cubicBezTo>
                  <a:pt x="682625" y="106363"/>
                  <a:pt x="678665" y="123843"/>
                  <a:pt x="685800" y="138113"/>
                </a:cubicBezTo>
                <a:cubicBezTo>
                  <a:pt x="688975" y="144463"/>
                  <a:pt x="692832" y="125710"/>
                  <a:pt x="695325" y="119063"/>
                </a:cubicBezTo>
                <a:cubicBezTo>
                  <a:pt x="697623" y="112934"/>
                  <a:pt x="698290" y="106307"/>
                  <a:pt x="700088" y="100013"/>
                </a:cubicBezTo>
                <a:cubicBezTo>
                  <a:pt x="701467" y="95186"/>
                  <a:pt x="703263" y="90488"/>
                  <a:pt x="704850" y="85725"/>
                </a:cubicBezTo>
                <a:cubicBezTo>
                  <a:pt x="715620" y="101881"/>
                  <a:pt x="710327" y="95966"/>
                  <a:pt x="719138" y="10477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al 20"/>
          <p:cNvSpPr/>
          <p:nvPr/>
        </p:nvSpPr>
        <p:spPr>
          <a:xfrm>
            <a:off x="409185" y="933441"/>
            <a:ext cx="97962" cy="10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Vrije vorm 21"/>
          <p:cNvSpPr/>
          <p:nvPr/>
        </p:nvSpPr>
        <p:spPr>
          <a:xfrm>
            <a:off x="2981606" y="985700"/>
            <a:ext cx="112476" cy="3732"/>
          </a:xfrm>
          <a:custGeom>
            <a:avLst/>
            <a:gdLst>
              <a:gd name="connsiteX0" fmla="*/ 0 w 147638"/>
              <a:gd name="connsiteY0" fmla="*/ 4762 h 4762"/>
              <a:gd name="connsiteX1" fmla="*/ 147638 w 147638"/>
              <a:gd name="connsiteY1" fmla="*/ 0 h 4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638" h="4762">
                <a:moveTo>
                  <a:pt x="0" y="4762"/>
                </a:moveTo>
                <a:cubicBezTo>
                  <a:pt x="138110" y="-170"/>
                  <a:pt x="88872" y="0"/>
                  <a:pt x="147638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hoek 22"/>
          <p:cNvSpPr/>
          <p:nvPr/>
        </p:nvSpPr>
        <p:spPr>
          <a:xfrm>
            <a:off x="3191435" y="913033"/>
            <a:ext cx="73174" cy="11999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Vrije vorm 23"/>
          <p:cNvSpPr/>
          <p:nvPr/>
        </p:nvSpPr>
        <p:spPr>
          <a:xfrm>
            <a:off x="3395225" y="918510"/>
            <a:ext cx="119732" cy="115716"/>
          </a:xfrm>
          <a:custGeom>
            <a:avLst/>
            <a:gdLst>
              <a:gd name="connsiteX0" fmla="*/ 157163 w 157163"/>
              <a:gd name="connsiteY0" fmla="*/ 0 h 147637"/>
              <a:gd name="connsiteX1" fmla="*/ 138113 w 157163"/>
              <a:gd name="connsiteY1" fmla="*/ 23812 h 147637"/>
              <a:gd name="connsiteX2" fmla="*/ 123825 w 157163"/>
              <a:gd name="connsiteY2" fmla="*/ 33337 h 147637"/>
              <a:gd name="connsiteX3" fmla="*/ 119063 w 157163"/>
              <a:gd name="connsiteY3" fmla="*/ 47625 h 147637"/>
              <a:gd name="connsiteX4" fmla="*/ 109538 w 157163"/>
              <a:gd name="connsiteY4" fmla="*/ 61912 h 147637"/>
              <a:gd name="connsiteX5" fmla="*/ 80963 w 157163"/>
              <a:gd name="connsiteY5" fmla="*/ 90487 h 147637"/>
              <a:gd name="connsiteX6" fmla="*/ 61913 w 157163"/>
              <a:gd name="connsiteY6" fmla="*/ 119062 h 147637"/>
              <a:gd name="connsiteX7" fmla="*/ 33338 w 157163"/>
              <a:gd name="connsiteY7" fmla="*/ 138112 h 147637"/>
              <a:gd name="connsiteX8" fmla="*/ 14288 w 157163"/>
              <a:gd name="connsiteY8" fmla="*/ 142875 h 147637"/>
              <a:gd name="connsiteX9" fmla="*/ 0 w 157163"/>
              <a:gd name="connsiteY9" fmla="*/ 147637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163" h="147637">
                <a:moveTo>
                  <a:pt x="157163" y="0"/>
                </a:moveTo>
                <a:cubicBezTo>
                  <a:pt x="150813" y="7937"/>
                  <a:pt x="145301" y="16624"/>
                  <a:pt x="138113" y="23812"/>
                </a:cubicBezTo>
                <a:cubicBezTo>
                  <a:pt x="134065" y="27859"/>
                  <a:pt x="127401" y="28867"/>
                  <a:pt x="123825" y="33337"/>
                </a:cubicBezTo>
                <a:cubicBezTo>
                  <a:pt x="120689" y="37257"/>
                  <a:pt x="121308" y="43135"/>
                  <a:pt x="119063" y="47625"/>
                </a:cubicBezTo>
                <a:cubicBezTo>
                  <a:pt x="116503" y="52744"/>
                  <a:pt x="113341" y="57634"/>
                  <a:pt x="109538" y="61912"/>
                </a:cubicBezTo>
                <a:cubicBezTo>
                  <a:pt x="100589" y="71980"/>
                  <a:pt x="88435" y="79279"/>
                  <a:pt x="80963" y="90487"/>
                </a:cubicBezTo>
                <a:cubicBezTo>
                  <a:pt x="74613" y="100012"/>
                  <a:pt x="71438" y="112712"/>
                  <a:pt x="61913" y="119062"/>
                </a:cubicBezTo>
                <a:cubicBezTo>
                  <a:pt x="52388" y="125412"/>
                  <a:pt x="44444" y="135335"/>
                  <a:pt x="33338" y="138112"/>
                </a:cubicBezTo>
                <a:cubicBezTo>
                  <a:pt x="26988" y="139700"/>
                  <a:pt x="20582" y="141077"/>
                  <a:pt x="14288" y="142875"/>
                </a:cubicBezTo>
                <a:cubicBezTo>
                  <a:pt x="9461" y="144254"/>
                  <a:pt x="0" y="147637"/>
                  <a:pt x="0" y="147637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Vrije vorm 24"/>
          <p:cNvSpPr/>
          <p:nvPr/>
        </p:nvSpPr>
        <p:spPr>
          <a:xfrm>
            <a:off x="3409738" y="937173"/>
            <a:ext cx="90706" cy="97138"/>
          </a:xfrm>
          <a:custGeom>
            <a:avLst/>
            <a:gdLst>
              <a:gd name="connsiteX0" fmla="*/ 0 w 119063"/>
              <a:gd name="connsiteY0" fmla="*/ 0 h 123934"/>
              <a:gd name="connsiteX1" fmla="*/ 28575 w 119063"/>
              <a:gd name="connsiteY1" fmla="*/ 4763 h 123934"/>
              <a:gd name="connsiteX2" fmla="*/ 42863 w 119063"/>
              <a:gd name="connsiteY2" fmla="*/ 19050 h 123934"/>
              <a:gd name="connsiteX3" fmla="*/ 57150 w 119063"/>
              <a:gd name="connsiteY3" fmla="*/ 28575 h 123934"/>
              <a:gd name="connsiteX4" fmla="*/ 66675 w 119063"/>
              <a:gd name="connsiteY4" fmla="*/ 42863 h 123934"/>
              <a:gd name="connsiteX5" fmla="*/ 80963 w 119063"/>
              <a:gd name="connsiteY5" fmla="*/ 47625 h 123934"/>
              <a:gd name="connsiteX6" fmla="*/ 119063 w 119063"/>
              <a:gd name="connsiteY6" fmla="*/ 100013 h 123934"/>
              <a:gd name="connsiteX7" fmla="*/ 104775 w 119063"/>
              <a:gd name="connsiteY7" fmla="*/ 123825 h 12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063" h="123934">
                <a:moveTo>
                  <a:pt x="0" y="0"/>
                </a:moveTo>
                <a:cubicBezTo>
                  <a:pt x="9525" y="1588"/>
                  <a:pt x="19751" y="841"/>
                  <a:pt x="28575" y="4763"/>
                </a:cubicBezTo>
                <a:cubicBezTo>
                  <a:pt x="34730" y="7498"/>
                  <a:pt x="37689" y="14738"/>
                  <a:pt x="42863" y="19050"/>
                </a:cubicBezTo>
                <a:cubicBezTo>
                  <a:pt x="47260" y="22714"/>
                  <a:pt x="52388" y="25400"/>
                  <a:pt x="57150" y="28575"/>
                </a:cubicBezTo>
                <a:cubicBezTo>
                  <a:pt x="60325" y="33338"/>
                  <a:pt x="62205" y="39287"/>
                  <a:pt x="66675" y="42863"/>
                </a:cubicBezTo>
                <a:cubicBezTo>
                  <a:pt x="70595" y="45999"/>
                  <a:pt x="77413" y="44075"/>
                  <a:pt x="80963" y="47625"/>
                </a:cubicBezTo>
                <a:cubicBezTo>
                  <a:pt x="91635" y="58296"/>
                  <a:pt x="108426" y="84057"/>
                  <a:pt x="119063" y="100013"/>
                </a:cubicBezTo>
                <a:cubicBezTo>
                  <a:pt x="113677" y="126938"/>
                  <a:pt x="122395" y="123825"/>
                  <a:pt x="104775" y="12382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hoek 51"/>
          <p:cNvSpPr/>
          <p:nvPr/>
        </p:nvSpPr>
        <p:spPr>
          <a:xfrm>
            <a:off x="4074256" y="3555312"/>
            <a:ext cx="3209669" cy="2194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hthoek 52"/>
          <p:cNvSpPr/>
          <p:nvPr/>
        </p:nvSpPr>
        <p:spPr>
          <a:xfrm>
            <a:off x="7074097" y="3555311"/>
            <a:ext cx="209828" cy="21948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Vrije vorm 55"/>
          <p:cNvSpPr/>
          <p:nvPr/>
        </p:nvSpPr>
        <p:spPr>
          <a:xfrm>
            <a:off x="4342033" y="3593096"/>
            <a:ext cx="547864" cy="126915"/>
          </a:xfrm>
          <a:custGeom>
            <a:avLst/>
            <a:gdLst>
              <a:gd name="connsiteX0" fmla="*/ 0 w 719138"/>
              <a:gd name="connsiteY0" fmla="*/ 123825 h 161925"/>
              <a:gd name="connsiteX1" fmla="*/ 9525 w 719138"/>
              <a:gd name="connsiteY1" fmla="*/ 95250 h 161925"/>
              <a:gd name="connsiteX2" fmla="*/ 19050 w 719138"/>
              <a:gd name="connsiteY2" fmla="*/ 71438 h 161925"/>
              <a:gd name="connsiteX3" fmla="*/ 38100 w 719138"/>
              <a:gd name="connsiteY3" fmla="*/ 95250 h 161925"/>
              <a:gd name="connsiteX4" fmla="*/ 66675 w 719138"/>
              <a:gd name="connsiteY4" fmla="*/ 119063 h 161925"/>
              <a:gd name="connsiteX5" fmla="*/ 80963 w 719138"/>
              <a:gd name="connsiteY5" fmla="*/ 123825 h 161925"/>
              <a:gd name="connsiteX6" fmla="*/ 95250 w 719138"/>
              <a:gd name="connsiteY6" fmla="*/ 119063 h 161925"/>
              <a:gd name="connsiteX7" fmla="*/ 109538 w 719138"/>
              <a:gd name="connsiteY7" fmla="*/ 104775 h 161925"/>
              <a:gd name="connsiteX8" fmla="*/ 142875 w 719138"/>
              <a:gd name="connsiteY8" fmla="*/ 85725 h 161925"/>
              <a:gd name="connsiteX9" fmla="*/ 171450 w 719138"/>
              <a:gd name="connsiteY9" fmla="*/ 114300 h 161925"/>
              <a:gd name="connsiteX10" fmla="*/ 185738 w 719138"/>
              <a:gd name="connsiteY10" fmla="*/ 109538 h 161925"/>
              <a:gd name="connsiteX11" fmla="*/ 200025 w 719138"/>
              <a:gd name="connsiteY11" fmla="*/ 90488 h 161925"/>
              <a:gd name="connsiteX12" fmla="*/ 209550 w 719138"/>
              <a:gd name="connsiteY12" fmla="*/ 76200 h 161925"/>
              <a:gd name="connsiteX13" fmla="*/ 223838 w 719138"/>
              <a:gd name="connsiteY13" fmla="*/ 90488 h 161925"/>
              <a:gd name="connsiteX14" fmla="*/ 233363 w 719138"/>
              <a:gd name="connsiteY14" fmla="*/ 104775 h 161925"/>
              <a:gd name="connsiteX15" fmla="*/ 247650 w 719138"/>
              <a:gd name="connsiteY15" fmla="*/ 123825 h 161925"/>
              <a:gd name="connsiteX16" fmla="*/ 261938 w 719138"/>
              <a:gd name="connsiteY16" fmla="*/ 119063 h 161925"/>
              <a:gd name="connsiteX17" fmla="*/ 271463 w 719138"/>
              <a:gd name="connsiteY17" fmla="*/ 104775 h 161925"/>
              <a:gd name="connsiteX18" fmla="*/ 285750 w 719138"/>
              <a:gd name="connsiteY18" fmla="*/ 85725 h 161925"/>
              <a:gd name="connsiteX19" fmla="*/ 319088 w 719138"/>
              <a:gd name="connsiteY19" fmla="*/ 71438 h 161925"/>
              <a:gd name="connsiteX20" fmla="*/ 333375 w 719138"/>
              <a:gd name="connsiteY20" fmla="*/ 95250 h 161925"/>
              <a:gd name="connsiteX21" fmla="*/ 347663 w 719138"/>
              <a:gd name="connsiteY21" fmla="*/ 114300 h 161925"/>
              <a:gd name="connsiteX22" fmla="*/ 366713 w 719138"/>
              <a:gd name="connsiteY22" fmla="*/ 138113 h 161925"/>
              <a:gd name="connsiteX23" fmla="*/ 381000 w 719138"/>
              <a:gd name="connsiteY23" fmla="*/ 104775 h 161925"/>
              <a:gd name="connsiteX24" fmla="*/ 395288 w 719138"/>
              <a:gd name="connsiteY24" fmla="*/ 100013 h 161925"/>
              <a:gd name="connsiteX25" fmla="*/ 400050 w 719138"/>
              <a:gd name="connsiteY25" fmla="*/ 114300 h 161925"/>
              <a:gd name="connsiteX26" fmla="*/ 404813 w 719138"/>
              <a:gd name="connsiteY26" fmla="*/ 138113 h 161925"/>
              <a:gd name="connsiteX27" fmla="*/ 419100 w 719138"/>
              <a:gd name="connsiteY27" fmla="*/ 128588 h 161925"/>
              <a:gd name="connsiteX28" fmla="*/ 423863 w 719138"/>
              <a:gd name="connsiteY28" fmla="*/ 104775 h 161925"/>
              <a:gd name="connsiteX29" fmla="*/ 438150 w 719138"/>
              <a:gd name="connsiteY29" fmla="*/ 66675 h 161925"/>
              <a:gd name="connsiteX30" fmla="*/ 447675 w 719138"/>
              <a:gd name="connsiteY30" fmla="*/ 14288 h 161925"/>
              <a:gd name="connsiteX31" fmla="*/ 452438 w 719138"/>
              <a:gd name="connsiteY31" fmla="*/ 0 h 161925"/>
              <a:gd name="connsiteX32" fmla="*/ 457200 w 719138"/>
              <a:gd name="connsiteY32" fmla="*/ 80963 h 161925"/>
              <a:gd name="connsiteX33" fmla="*/ 466725 w 719138"/>
              <a:gd name="connsiteY33" fmla="*/ 114300 h 161925"/>
              <a:gd name="connsiteX34" fmla="*/ 485775 w 719138"/>
              <a:gd name="connsiteY34" fmla="*/ 104775 h 161925"/>
              <a:gd name="connsiteX35" fmla="*/ 495300 w 719138"/>
              <a:gd name="connsiteY35" fmla="*/ 76200 h 161925"/>
              <a:gd name="connsiteX36" fmla="*/ 509588 w 719138"/>
              <a:gd name="connsiteY36" fmla="*/ 100013 h 161925"/>
              <a:gd name="connsiteX37" fmla="*/ 519113 w 719138"/>
              <a:gd name="connsiteY37" fmla="*/ 133350 h 161925"/>
              <a:gd name="connsiteX38" fmla="*/ 523875 w 719138"/>
              <a:gd name="connsiteY38" fmla="*/ 147638 h 161925"/>
              <a:gd name="connsiteX39" fmla="*/ 542925 w 719138"/>
              <a:gd name="connsiteY39" fmla="*/ 133350 h 161925"/>
              <a:gd name="connsiteX40" fmla="*/ 566738 w 719138"/>
              <a:gd name="connsiteY40" fmla="*/ 109538 h 161925"/>
              <a:gd name="connsiteX41" fmla="*/ 571500 w 719138"/>
              <a:gd name="connsiteY41" fmla="*/ 95250 h 161925"/>
              <a:gd name="connsiteX42" fmla="*/ 576263 w 719138"/>
              <a:gd name="connsiteY42" fmla="*/ 114300 h 161925"/>
              <a:gd name="connsiteX43" fmla="*/ 585788 w 719138"/>
              <a:gd name="connsiteY43" fmla="*/ 133350 h 161925"/>
              <a:gd name="connsiteX44" fmla="*/ 590550 w 719138"/>
              <a:gd name="connsiteY44" fmla="*/ 147638 h 161925"/>
              <a:gd name="connsiteX45" fmla="*/ 604838 w 719138"/>
              <a:gd name="connsiteY45" fmla="*/ 157163 h 161925"/>
              <a:gd name="connsiteX46" fmla="*/ 623888 w 719138"/>
              <a:gd name="connsiteY46" fmla="*/ 133350 h 161925"/>
              <a:gd name="connsiteX47" fmla="*/ 642938 w 719138"/>
              <a:gd name="connsiteY47" fmla="*/ 161925 h 161925"/>
              <a:gd name="connsiteX48" fmla="*/ 657225 w 719138"/>
              <a:gd name="connsiteY48" fmla="*/ 157163 h 161925"/>
              <a:gd name="connsiteX49" fmla="*/ 666750 w 719138"/>
              <a:gd name="connsiteY49" fmla="*/ 142875 h 161925"/>
              <a:gd name="connsiteX50" fmla="*/ 681038 w 719138"/>
              <a:gd name="connsiteY50" fmla="*/ 90488 h 161925"/>
              <a:gd name="connsiteX51" fmla="*/ 685800 w 719138"/>
              <a:gd name="connsiteY51" fmla="*/ 138113 h 161925"/>
              <a:gd name="connsiteX52" fmla="*/ 695325 w 719138"/>
              <a:gd name="connsiteY52" fmla="*/ 119063 h 161925"/>
              <a:gd name="connsiteX53" fmla="*/ 700088 w 719138"/>
              <a:gd name="connsiteY53" fmla="*/ 100013 h 161925"/>
              <a:gd name="connsiteX54" fmla="*/ 704850 w 719138"/>
              <a:gd name="connsiteY54" fmla="*/ 85725 h 161925"/>
              <a:gd name="connsiteX55" fmla="*/ 719138 w 719138"/>
              <a:gd name="connsiteY55" fmla="*/ 10477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719138" h="161925">
                <a:moveTo>
                  <a:pt x="0" y="123825"/>
                </a:moveTo>
                <a:cubicBezTo>
                  <a:pt x="3175" y="114300"/>
                  <a:pt x="6094" y="104686"/>
                  <a:pt x="9525" y="95250"/>
                </a:cubicBezTo>
                <a:cubicBezTo>
                  <a:pt x="12447" y="87216"/>
                  <a:pt x="10501" y="71438"/>
                  <a:pt x="19050" y="71438"/>
                </a:cubicBezTo>
                <a:cubicBezTo>
                  <a:pt x="29215" y="71438"/>
                  <a:pt x="31406" y="87600"/>
                  <a:pt x="38100" y="95250"/>
                </a:cubicBezTo>
                <a:cubicBezTo>
                  <a:pt x="46291" y="104611"/>
                  <a:pt x="55404" y="113428"/>
                  <a:pt x="66675" y="119063"/>
                </a:cubicBezTo>
                <a:cubicBezTo>
                  <a:pt x="71165" y="121308"/>
                  <a:pt x="76200" y="122238"/>
                  <a:pt x="80963" y="123825"/>
                </a:cubicBezTo>
                <a:cubicBezTo>
                  <a:pt x="85725" y="122238"/>
                  <a:pt x="91073" y="121848"/>
                  <a:pt x="95250" y="119063"/>
                </a:cubicBezTo>
                <a:cubicBezTo>
                  <a:pt x="100854" y="115327"/>
                  <a:pt x="104424" y="109158"/>
                  <a:pt x="109538" y="104775"/>
                </a:cubicBezTo>
                <a:cubicBezTo>
                  <a:pt x="127885" y="89049"/>
                  <a:pt x="124043" y="92003"/>
                  <a:pt x="142875" y="85725"/>
                </a:cubicBezTo>
                <a:cubicBezTo>
                  <a:pt x="148180" y="92798"/>
                  <a:pt x="159513" y="112310"/>
                  <a:pt x="171450" y="114300"/>
                </a:cubicBezTo>
                <a:cubicBezTo>
                  <a:pt x="176402" y="115125"/>
                  <a:pt x="180975" y="111125"/>
                  <a:pt x="185738" y="109538"/>
                </a:cubicBezTo>
                <a:cubicBezTo>
                  <a:pt x="190500" y="103188"/>
                  <a:pt x="195412" y="96947"/>
                  <a:pt x="200025" y="90488"/>
                </a:cubicBezTo>
                <a:cubicBezTo>
                  <a:pt x="203352" y="85830"/>
                  <a:pt x="203826" y="76200"/>
                  <a:pt x="209550" y="76200"/>
                </a:cubicBezTo>
                <a:cubicBezTo>
                  <a:pt x="216285" y="76200"/>
                  <a:pt x="219526" y="85314"/>
                  <a:pt x="223838" y="90488"/>
                </a:cubicBezTo>
                <a:cubicBezTo>
                  <a:pt x="227502" y="94885"/>
                  <a:pt x="230036" y="100117"/>
                  <a:pt x="233363" y="104775"/>
                </a:cubicBezTo>
                <a:cubicBezTo>
                  <a:pt x="237977" y="111234"/>
                  <a:pt x="242888" y="117475"/>
                  <a:pt x="247650" y="123825"/>
                </a:cubicBezTo>
                <a:cubicBezTo>
                  <a:pt x="252413" y="122238"/>
                  <a:pt x="258018" y="122199"/>
                  <a:pt x="261938" y="119063"/>
                </a:cubicBezTo>
                <a:cubicBezTo>
                  <a:pt x="266408" y="115487"/>
                  <a:pt x="268136" y="109433"/>
                  <a:pt x="271463" y="104775"/>
                </a:cubicBezTo>
                <a:cubicBezTo>
                  <a:pt x="276076" y="98316"/>
                  <a:pt x="280137" y="91338"/>
                  <a:pt x="285750" y="85725"/>
                </a:cubicBezTo>
                <a:cubicBezTo>
                  <a:pt x="296713" y="74762"/>
                  <a:pt x="304515" y="75081"/>
                  <a:pt x="319088" y="71438"/>
                </a:cubicBezTo>
                <a:cubicBezTo>
                  <a:pt x="323850" y="79375"/>
                  <a:pt x="328240" y="87548"/>
                  <a:pt x="333375" y="95250"/>
                </a:cubicBezTo>
                <a:cubicBezTo>
                  <a:pt x="337778" y="101854"/>
                  <a:pt x="343725" y="107408"/>
                  <a:pt x="347663" y="114300"/>
                </a:cubicBezTo>
                <a:cubicBezTo>
                  <a:pt x="361820" y="139075"/>
                  <a:pt x="339600" y="120038"/>
                  <a:pt x="366713" y="138113"/>
                </a:cubicBezTo>
                <a:cubicBezTo>
                  <a:pt x="369559" y="129573"/>
                  <a:pt x="375114" y="110661"/>
                  <a:pt x="381000" y="104775"/>
                </a:cubicBezTo>
                <a:cubicBezTo>
                  <a:pt x="384550" y="101225"/>
                  <a:pt x="390525" y="101600"/>
                  <a:pt x="395288" y="100013"/>
                </a:cubicBezTo>
                <a:cubicBezTo>
                  <a:pt x="396875" y="104775"/>
                  <a:pt x="398832" y="109430"/>
                  <a:pt x="400050" y="114300"/>
                </a:cubicBezTo>
                <a:cubicBezTo>
                  <a:pt x="402013" y="122153"/>
                  <a:pt x="398337" y="133256"/>
                  <a:pt x="404813" y="138113"/>
                </a:cubicBezTo>
                <a:cubicBezTo>
                  <a:pt x="409392" y="141547"/>
                  <a:pt x="414338" y="131763"/>
                  <a:pt x="419100" y="128588"/>
                </a:cubicBezTo>
                <a:cubicBezTo>
                  <a:pt x="420688" y="120650"/>
                  <a:pt x="421900" y="112628"/>
                  <a:pt x="423863" y="104775"/>
                </a:cubicBezTo>
                <a:cubicBezTo>
                  <a:pt x="426352" y="94818"/>
                  <a:pt x="435235" y="73963"/>
                  <a:pt x="438150" y="66675"/>
                </a:cubicBezTo>
                <a:cubicBezTo>
                  <a:pt x="440271" y="53950"/>
                  <a:pt x="444350" y="27589"/>
                  <a:pt x="447675" y="14288"/>
                </a:cubicBezTo>
                <a:cubicBezTo>
                  <a:pt x="448893" y="9418"/>
                  <a:pt x="450850" y="4763"/>
                  <a:pt x="452438" y="0"/>
                </a:cubicBezTo>
                <a:cubicBezTo>
                  <a:pt x="454025" y="26988"/>
                  <a:pt x="454637" y="54050"/>
                  <a:pt x="457200" y="80963"/>
                </a:cubicBezTo>
                <a:cubicBezTo>
                  <a:pt x="457997" y="89331"/>
                  <a:pt x="463869" y="105731"/>
                  <a:pt x="466725" y="114300"/>
                </a:cubicBezTo>
                <a:cubicBezTo>
                  <a:pt x="473075" y="111125"/>
                  <a:pt x="481515" y="110455"/>
                  <a:pt x="485775" y="104775"/>
                </a:cubicBezTo>
                <a:cubicBezTo>
                  <a:pt x="491799" y="96743"/>
                  <a:pt x="495300" y="76200"/>
                  <a:pt x="495300" y="76200"/>
                </a:cubicBezTo>
                <a:cubicBezTo>
                  <a:pt x="500063" y="84138"/>
                  <a:pt x="505448" y="91733"/>
                  <a:pt x="509588" y="100013"/>
                </a:cubicBezTo>
                <a:cubicBezTo>
                  <a:pt x="513392" y="107621"/>
                  <a:pt x="517080" y="126236"/>
                  <a:pt x="519113" y="133350"/>
                </a:cubicBezTo>
                <a:cubicBezTo>
                  <a:pt x="520492" y="138177"/>
                  <a:pt x="522288" y="142875"/>
                  <a:pt x="523875" y="147638"/>
                </a:cubicBezTo>
                <a:cubicBezTo>
                  <a:pt x="530225" y="142875"/>
                  <a:pt x="537312" y="138963"/>
                  <a:pt x="542925" y="133350"/>
                </a:cubicBezTo>
                <a:cubicBezTo>
                  <a:pt x="574672" y="101603"/>
                  <a:pt x="528640" y="134936"/>
                  <a:pt x="566738" y="109538"/>
                </a:cubicBezTo>
                <a:cubicBezTo>
                  <a:pt x="568325" y="104775"/>
                  <a:pt x="567010" y="93005"/>
                  <a:pt x="571500" y="95250"/>
                </a:cubicBezTo>
                <a:cubicBezTo>
                  <a:pt x="577355" y="98177"/>
                  <a:pt x="573965" y="108171"/>
                  <a:pt x="576263" y="114300"/>
                </a:cubicBezTo>
                <a:cubicBezTo>
                  <a:pt x="578756" y="120947"/>
                  <a:pt x="582991" y="126824"/>
                  <a:pt x="585788" y="133350"/>
                </a:cubicBezTo>
                <a:cubicBezTo>
                  <a:pt x="587765" y="137964"/>
                  <a:pt x="587414" y="143718"/>
                  <a:pt x="590550" y="147638"/>
                </a:cubicBezTo>
                <a:cubicBezTo>
                  <a:pt x="594126" y="152108"/>
                  <a:pt x="600075" y="153988"/>
                  <a:pt x="604838" y="157163"/>
                </a:cubicBezTo>
                <a:cubicBezTo>
                  <a:pt x="605796" y="154287"/>
                  <a:pt x="611823" y="126456"/>
                  <a:pt x="623888" y="133350"/>
                </a:cubicBezTo>
                <a:cubicBezTo>
                  <a:pt x="633827" y="139030"/>
                  <a:pt x="642938" y="161925"/>
                  <a:pt x="642938" y="161925"/>
                </a:cubicBezTo>
                <a:cubicBezTo>
                  <a:pt x="647700" y="160338"/>
                  <a:pt x="653305" y="160299"/>
                  <a:pt x="657225" y="157163"/>
                </a:cubicBezTo>
                <a:cubicBezTo>
                  <a:pt x="661695" y="153587"/>
                  <a:pt x="664425" y="148106"/>
                  <a:pt x="666750" y="142875"/>
                </a:cubicBezTo>
                <a:cubicBezTo>
                  <a:pt x="675538" y="123101"/>
                  <a:pt x="676963" y="110858"/>
                  <a:pt x="681038" y="90488"/>
                </a:cubicBezTo>
                <a:cubicBezTo>
                  <a:pt x="682625" y="106363"/>
                  <a:pt x="678665" y="123843"/>
                  <a:pt x="685800" y="138113"/>
                </a:cubicBezTo>
                <a:cubicBezTo>
                  <a:pt x="688975" y="144463"/>
                  <a:pt x="692832" y="125710"/>
                  <a:pt x="695325" y="119063"/>
                </a:cubicBezTo>
                <a:cubicBezTo>
                  <a:pt x="697623" y="112934"/>
                  <a:pt x="698290" y="106307"/>
                  <a:pt x="700088" y="100013"/>
                </a:cubicBezTo>
                <a:cubicBezTo>
                  <a:pt x="701467" y="95186"/>
                  <a:pt x="703263" y="90488"/>
                  <a:pt x="704850" y="85725"/>
                </a:cubicBezTo>
                <a:cubicBezTo>
                  <a:pt x="715620" y="101881"/>
                  <a:pt x="710327" y="95966"/>
                  <a:pt x="719138" y="10477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al 56"/>
          <p:cNvSpPr/>
          <p:nvPr/>
        </p:nvSpPr>
        <p:spPr>
          <a:xfrm>
            <a:off x="4146108" y="3620429"/>
            <a:ext cx="97962" cy="1007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Vrije vorm 59"/>
          <p:cNvSpPr/>
          <p:nvPr/>
        </p:nvSpPr>
        <p:spPr>
          <a:xfrm>
            <a:off x="7132148" y="3605498"/>
            <a:ext cx="119732" cy="115716"/>
          </a:xfrm>
          <a:custGeom>
            <a:avLst/>
            <a:gdLst>
              <a:gd name="connsiteX0" fmla="*/ 157163 w 157163"/>
              <a:gd name="connsiteY0" fmla="*/ 0 h 147637"/>
              <a:gd name="connsiteX1" fmla="*/ 138113 w 157163"/>
              <a:gd name="connsiteY1" fmla="*/ 23812 h 147637"/>
              <a:gd name="connsiteX2" fmla="*/ 123825 w 157163"/>
              <a:gd name="connsiteY2" fmla="*/ 33337 h 147637"/>
              <a:gd name="connsiteX3" fmla="*/ 119063 w 157163"/>
              <a:gd name="connsiteY3" fmla="*/ 47625 h 147637"/>
              <a:gd name="connsiteX4" fmla="*/ 109538 w 157163"/>
              <a:gd name="connsiteY4" fmla="*/ 61912 h 147637"/>
              <a:gd name="connsiteX5" fmla="*/ 80963 w 157163"/>
              <a:gd name="connsiteY5" fmla="*/ 90487 h 147637"/>
              <a:gd name="connsiteX6" fmla="*/ 61913 w 157163"/>
              <a:gd name="connsiteY6" fmla="*/ 119062 h 147637"/>
              <a:gd name="connsiteX7" fmla="*/ 33338 w 157163"/>
              <a:gd name="connsiteY7" fmla="*/ 138112 h 147637"/>
              <a:gd name="connsiteX8" fmla="*/ 14288 w 157163"/>
              <a:gd name="connsiteY8" fmla="*/ 142875 h 147637"/>
              <a:gd name="connsiteX9" fmla="*/ 0 w 157163"/>
              <a:gd name="connsiteY9" fmla="*/ 147637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163" h="147637">
                <a:moveTo>
                  <a:pt x="157163" y="0"/>
                </a:moveTo>
                <a:cubicBezTo>
                  <a:pt x="150813" y="7937"/>
                  <a:pt x="145301" y="16624"/>
                  <a:pt x="138113" y="23812"/>
                </a:cubicBezTo>
                <a:cubicBezTo>
                  <a:pt x="134065" y="27859"/>
                  <a:pt x="127401" y="28867"/>
                  <a:pt x="123825" y="33337"/>
                </a:cubicBezTo>
                <a:cubicBezTo>
                  <a:pt x="120689" y="37257"/>
                  <a:pt x="121308" y="43135"/>
                  <a:pt x="119063" y="47625"/>
                </a:cubicBezTo>
                <a:cubicBezTo>
                  <a:pt x="116503" y="52744"/>
                  <a:pt x="113341" y="57634"/>
                  <a:pt x="109538" y="61912"/>
                </a:cubicBezTo>
                <a:cubicBezTo>
                  <a:pt x="100589" y="71980"/>
                  <a:pt x="88435" y="79279"/>
                  <a:pt x="80963" y="90487"/>
                </a:cubicBezTo>
                <a:cubicBezTo>
                  <a:pt x="74613" y="100012"/>
                  <a:pt x="71438" y="112712"/>
                  <a:pt x="61913" y="119062"/>
                </a:cubicBezTo>
                <a:cubicBezTo>
                  <a:pt x="52388" y="125412"/>
                  <a:pt x="44444" y="135335"/>
                  <a:pt x="33338" y="138112"/>
                </a:cubicBezTo>
                <a:cubicBezTo>
                  <a:pt x="26988" y="139700"/>
                  <a:pt x="20582" y="141077"/>
                  <a:pt x="14288" y="142875"/>
                </a:cubicBezTo>
                <a:cubicBezTo>
                  <a:pt x="9461" y="144254"/>
                  <a:pt x="0" y="147637"/>
                  <a:pt x="0" y="147637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Vrije vorm 60"/>
          <p:cNvSpPr/>
          <p:nvPr/>
        </p:nvSpPr>
        <p:spPr>
          <a:xfrm>
            <a:off x="7146661" y="3624161"/>
            <a:ext cx="90706" cy="97138"/>
          </a:xfrm>
          <a:custGeom>
            <a:avLst/>
            <a:gdLst>
              <a:gd name="connsiteX0" fmla="*/ 0 w 119063"/>
              <a:gd name="connsiteY0" fmla="*/ 0 h 123934"/>
              <a:gd name="connsiteX1" fmla="*/ 28575 w 119063"/>
              <a:gd name="connsiteY1" fmla="*/ 4763 h 123934"/>
              <a:gd name="connsiteX2" fmla="*/ 42863 w 119063"/>
              <a:gd name="connsiteY2" fmla="*/ 19050 h 123934"/>
              <a:gd name="connsiteX3" fmla="*/ 57150 w 119063"/>
              <a:gd name="connsiteY3" fmla="*/ 28575 h 123934"/>
              <a:gd name="connsiteX4" fmla="*/ 66675 w 119063"/>
              <a:gd name="connsiteY4" fmla="*/ 42863 h 123934"/>
              <a:gd name="connsiteX5" fmla="*/ 80963 w 119063"/>
              <a:gd name="connsiteY5" fmla="*/ 47625 h 123934"/>
              <a:gd name="connsiteX6" fmla="*/ 119063 w 119063"/>
              <a:gd name="connsiteY6" fmla="*/ 100013 h 123934"/>
              <a:gd name="connsiteX7" fmla="*/ 104775 w 119063"/>
              <a:gd name="connsiteY7" fmla="*/ 123825 h 12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063" h="123934">
                <a:moveTo>
                  <a:pt x="0" y="0"/>
                </a:moveTo>
                <a:cubicBezTo>
                  <a:pt x="9525" y="1588"/>
                  <a:pt x="19751" y="841"/>
                  <a:pt x="28575" y="4763"/>
                </a:cubicBezTo>
                <a:cubicBezTo>
                  <a:pt x="34730" y="7498"/>
                  <a:pt x="37689" y="14738"/>
                  <a:pt x="42863" y="19050"/>
                </a:cubicBezTo>
                <a:cubicBezTo>
                  <a:pt x="47260" y="22714"/>
                  <a:pt x="52388" y="25400"/>
                  <a:pt x="57150" y="28575"/>
                </a:cubicBezTo>
                <a:cubicBezTo>
                  <a:pt x="60325" y="33338"/>
                  <a:pt x="62205" y="39287"/>
                  <a:pt x="66675" y="42863"/>
                </a:cubicBezTo>
                <a:cubicBezTo>
                  <a:pt x="70595" y="45999"/>
                  <a:pt x="77413" y="44075"/>
                  <a:pt x="80963" y="47625"/>
                </a:cubicBezTo>
                <a:cubicBezTo>
                  <a:pt x="91635" y="58296"/>
                  <a:pt x="108426" y="84057"/>
                  <a:pt x="119063" y="100013"/>
                </a:cubicBezTo>
                <a:cubicBezTo>
                  <a:pt x="113677" y="126938"/>
                  <a:pt x="122395" y="123825"/>
                  <a:pt x="104775" y="12382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Vrije vorm 61"/>
          <p:cNvSpPr/>
          <p:nvPr/>
        </p:nvSpPr>
        <p:spPr>
          <a:xfrm>
            <a:off x="344840" y="4310255"/>
            <a:ext cx="3178131" cy="1180280"/>
          </a:xfrm>
          <a:custGeom>
            <a:avLst/>
            <a:gdLst>
              <a:gd name="connsiteX0" fmla="*/ 2082166 w 3178131"/>
              <a:gd name="connsiteY0" fmla="*/ 5371 h 1180280"/>
              <a:gd name="connsiteX1" fmla="*/ 65358 w 3178131"/>
              <a:gd name="connsiteY1" fmla="*/ 176287 h 1180280"/>
              <a:gd name="connsiteX2" fmla="*/ 731930 w 3178131"/>
              <a:gd name="connsiteY2" fmla="*/ 1167599 h 1180280"/>
              <a:gd name="connsiteX3" fmla="*/ 3082024 w 3178131"/>
              <a:gd name="connsiteY3" fmla="*/ 697581 h 1180280"/>
              <a:gd name="connsiteX4" fmla="*/ 2594913 w 3178131"/>
              <a:gd name="connsiteY4" fmla="*/ 116466 h 1180280"/>
              <a:gd name="connsiteX5" fmla="*/ 1398502 w 3178131"/>
              <a:gd name="connsiteY5" fmla="*/ 39554 h 118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8131" h="1180280">
                <a:moveTo>
                  <a:pt x="2082166" y="5371"/>
                </a:moveTo>
                <a:cubicBezTo>
                  <a:pt x="1186281" y="-6024"/>
                  <a:pt x="290397" y="-17418"/>
                  <a:pt x="65358" y="176287"/>
                </a:cubicBezTo>
                <a:cubicBezTo>
                  <a:pt x="-159681" y="369992"/>
                  <a:pt x="229152" y="1080717"/>
                  <a:pt x="731930" y="1167599"/>
                </a:cubicBezTo>
                <a:cubicBezTo>
                  <a:pt x="1234708" y="1254481"/>
                  <a:pt x="2771527" y="872770"/>
                  <a:pt x="3082024" y="697581"/>
                </a:cubicBezTo>
                <a:cubicBezTo>
                  <a:pt x="3392521" y="522392"/>
                  <a:pt x="2875500" y="226137"/>
                  <a:pt x="2594913" y="116466"/>
                </a:cubicBezTo>
                <a:cubicBezTo>
                  <a:pt x="2314326" y="6795"/>
                  <a:pt x="1856414" y="23174"/>
                  <a:pt x="1398502" y="39554"/>
                </a:cubicBezTo>
              </a:path>
            </a:pathLst>
          </a:custGeom>
          <a:noFill/>
          <a:ln w="38100">
            <a:solidFill>
              <a:srgbClr val="FF66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9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a new Application</a:t>
            </a:r>
            <a:br>
              <a:rPr lang="en-US" dirty="0" smtClean="0"/>
            </a:br>
            <a:r>
              <a:rPr lang="en-US" sz="1400" dirty="0" smtClean="0"/>
              <a:t>Steps to get started with a new JavaFX application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nl-BE" dirty="0" smtClean="0">
                <a:solidFill>
                  <a:srgbClr val="FFFFFF"/>
                </a:solidFill>
                <a:effectLst/>
              </a:rPr>
              <a:t>	...</a:t>
            </a: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dependency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groupId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r>
              <a:rPr lang="nl-BE" dirty="0" err="1">
                <a:solidFill>
                  <a:srgbClr val="FFFFFF"/>
                </a:solidFill>
                <a:effectLst/>
              </a:rPr>
              <a:t>org.openjfx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groupId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artifactId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r>
              <a:rPr lang="nl-BE" dirty="0" err="1">
                <a:solidFill>
                  <a:srgbClr val="FFFFFF"/>
                </a:solidFill>
                <a:effectLst/>
              </a:rPr>
              <a:t>javafx-controls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artifactId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version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r>
              <a:rPr lang="nl-BE" dirty="0">
                <a:solidFill>
                  <a:srgbClr val="FFFFFF"/>
                </a:solidFill>
                <a:effectLst/>
              </a:rPr>
              <a:t>11.0.2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version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dependency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dependency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groupId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r>
              <a:rPr lang="nl-BE" dirty="0" err="1">
                <a:solidFill>
                  <a:srgbClr val="FFFFFF"/>
                </a:solidFill>
                <a:effectLst/>
              </a:rPr>
              <a:t>org.openjfx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groupId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artifactId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r>
              <a:rPr lang="nl-BE" dirty="0" err="1">
                <a:solidFill>
                  <a:srgbClr val="FFFFFF"/>
                </a:solidFill>
                <a:effectLst/>
              </a:rPr>
              <a:t>javafx-graphics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artifactId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version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r>
              <a:rPr lang="nl-BE" dirty="0">
                <a:solidFill>
                  <a:srgbClr val="FFFFFF"/>
                </a:solidFill>
                <a:effectLst/>
              </a:rPr>
              <a:t>11.0.2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version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dependency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...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endParaRPr lang="nl-BE" dirty="0" smtClean="0">
              <a:solidFill>
                <a:srgbClr val="FFFFFF"/>
              </a:solidFill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New Maven project</a:t>
            </a:r>
          </a:p>
          <a:p>
            <a:r>
              <a:rPr lang="en-US" dirty="0" smtClean="0"/>
              <a:t>In the POM.xml file:</a:t>
            </a:r>
          </a:p>
          <a:p>
            <a:r>
              <a:rPr lang="en-US" dirty="0" smtClean="0"/>
              <a:t>Add dependencies</a:t>
            </a:r>
          </a:p>
          <a:p>
            <a:r>
              <a:rPr lang="en-US" dirty="0" smtClean="0"/>
              <a:t>Add Maven compiler’s entry point</a:t>
            </a:r>
          </a:p>
          <a:p>
            <a:r>
              <a:rPr lang="en-US" dirty="0" smtClean="0"/>
              <a:t>Add main class</a:t>
            </a:r>
          </a:p>
          <a:p>
            <a:pPr lvl="1"/>
            <a:r>
              <a:rPr lang="en-US" dirty="0" smtClean="0"/>
              <a:t>Note how the class extends the </a:t>
            </a:r>
            <a:r>
              <a:rPr lang="en-US" sz="1400" dirty="0" smtClean="0">
                <a:latin typeface="Consolas" panose="020B0609020204030204" pitchFamily="49" charset="0"/>
              </a:rPr>
              <a:t>Application</a:t>
            </a:r>
            <a:r>
              <a:rPr lang="en-US" dirty="0" smtClean="0"/>
              <a:t> superclass</a:t>
            </a:r>
          </a:p>
          <a:p>
            <a:pPr lvl="1"/>
            <a:r>
              <a:rPr lang="en-US" dirty="0" smtClean="0"/>
              <a:t>Note the use of the </a:t>
            </a:r>
            <a:r>
              <a:rPr lang="en-US" sz="1400" dirty="0" smtClean="0">
                <a:latin typeface="Consolas" panose="020B0609020204030204" pitchFamily="49" charset="0"/>
              </a:rPr>
              <a:t>launch </a:t>
            </a:r>
            <a:r>
              <a:rPr lang="en-US" dirty="0" smtClean="0"/>
              <a:t>method</a:t>
            </a:r>
          </a:p>
          <a:p>
            <a:r>
              <a:rPr lang="en-US" dirty="0" smtClean="0"/>
              <a:t>Start application</a:t>
            </a:r>
            <a:endParaRPr lang="en-US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804862"/>
            <a:ext cx="4543425" cy="3152775"/>
          </a:xfrm>
          <a:prstGeom prst="rect">
            <a:avLst/>
          </a:prstGeom>
        </p:spPr>
      </p:pic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71663" y="148730"/>
            <a:ext cx="7560733" cy="65653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100"/>
              </a:lnSpc>
              <a:buNone/>
            </a:pPr>
            <a:endParaRPr lang="en-US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en-US" dirty="0" smtClean="0">
                <a:solidFill>
                  <a:srgbClr val="FFFFFF"/>
                </a:solidFill>
                <a:effectLst/>
              </a:rPr>
              <a:t>...</a:t>
            </a:r>
          </a:p>
          <a:p>
            <a:pPr marL="0" indent="0">
              <a:lnSpc>
                <a:spcPts val="1100"/>
              </a:lnSpc>
              <a:buNone/>
            </a:pPr>
            <a:r>
              <a:rPr lang="en-US" dirty="0" smtClean="0">
                <a:solidFill>
                  <a:srgbClr val="FF9DA4"/>
                </a:solidFill>
                <a:effectLst/>
              </a:rPr>
              <a:t>&lt;</a:t>
            </a:r>
            <a:r>
              <a:rPr lang="en-US" dirty="0">
                <a:solidFill>
                  <a:srgbClr val="FF9DA4"/>
                </a:solidFill>
                <a:effectLst/>
              </a:rPr>
              <a:t>build&gt;</a:t>
            </a:r>
            <a:endParaRPr lang="en-US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en-US" dirty="0">
                <a:solidFill>
                  <a:srgbClr val="FFFFFF"/>
                </a:solidFill>
                <a:effectLst/>
              </a:rPr>
              <a:t>  </a:t>
            </a:r>
            <a:r>
              <a:rPr lang="en-US" dirty="0">
                <a:solidFill>
                  <a:srgbClr val="FF9DA4"/>
                </a:solidFill>
                <a:effectLst/>
              </a:rPr>
              <a:t>&lt;</a:t>
            </a:r>
            <a:r>
              <a:rPr lang="en-US" dirty="0" err="1">
                <a:solidFill>
                  <a:srgbClr val="FF9DA4"/>
                </a:solidFill>
                <a:effectLst/>
              </a:rPr>
              <a:t>pluginManagement</a:t>
            </a:r>
            <a:r>
              <a:rPr lang="en-US" dirty="0" smtClean="0">
                <a:solidFill>
                  <a:srgbClr val="FF9DA4"/>
                </a:solidFill>
                <a:effectLst/>
              </a:rPr>
              <a:t>&gt;</a:t>
            </a:r>
            <a:endParaRPr lang="en-US" dirty="0" smtClean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en-US" dirty="0" smtClean="0">
                <a:solidFill>
                  <a:srgbClr val="FFFFFF"/>
                </a:solidFill>
                <a:effectLst/>
              </a:rPr>
              <a:t>    </a:t>
            </a:r>
            <a:r>
              <a:rPr lang="en-US" dirty="0" smtClean="0">
                <a:solidFill>
                  <a:srgbClr val="FF9DA4"/>
                </a:solidFill>
                <a:effectLst/>
              </a:rPr>
              <a:t>&lt;plugins&gt;</a:t>
            </a:r>
            <a:endParaRPr lang="en-US" dirty="0" smtClean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en-US" dirty="0">
                <a:solidFill>
                  <a:srgbClr val="FFFFFF"/>
                </a:solidFill>
                <a:effectLst/>
              </a:rPr>
              <a:t>      </a:t>
            </a:r>
            <a:r>
              <a:rPr lang="en-US" dirty="0">
                <a:solidFill>
                  <a:srgbClr val="FF9DA4"/>
                </a:solidFill>
                <a:effectLst/>
              </a:rPr>
              <a:t>&lt;plugin</a:t>
            </a:r>
            <a:r>
              <a:rPr lang="en-US" dirty="0" smtClean="0">
                <a:solidFill>
                  <a:srgbClr val="FF9DA4"/>
                </a:solidFill>
                <a:effectLst/>
              </a:rPr>
              <a:t>&gt;</a:t>
            </a:r>
          </a:p>
          <a:p>
            <a:pPr marL="0" indent="0">
              <a:lnSpc>
                <a:spcPts val="1100"/>
              </a:lnSpc>
              <a:buNone/>
            </a:pPr>
            <a:r>
              <a:rPr lang="nl-BE" dirty="0" smtClean="0">
                <a:solidFill>
                  <a:srgbClr val="FF9DA4"/>
                </a:solidFill>
                <a:effectLst/>
              </a:rPr>
              <a:t>        &lt;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groupId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&gt;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org.codehaus.mojo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groupId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artifactId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r>
              <a:rPr lang="nl-BE" dirty="0" err="1">
                <a:solidFill>
                  <a:srgbClr val="FFFFFF"/>
                </a:solidFill>
                <a:effectLst/>
              </a:rPr>
              <a:t>exec-maven-plugin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artifactId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version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r>
              <a:rPr lang="nl-BE" dirty="0">
                <a:solidFill>
                  <a:srgbClr val="FFFFFF"/>
                </a:solidFill>
                <a:effectLst/>
              </a:rPr>
              <a:t>1.6.0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version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executions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execution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&lt;goals&gt;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&lt;goal&gt;</a:t>
            </a:r>
            <a:r>
              <a:rPr lang="nl-BE" dirty="0" err="1">
                <a:solidFill>
                  <a:srgbClr val="FFFFFF"/>
                </a:solidFill>
                <a:effectLst/>
              </a:rPr>
              <a:t>java</a:t>
            </a:r>
            <a:r>
              <a:rPr lang="nl-BE" dirty="0">
                <a:solidFill>
                  <a:srgbClr val="FF9DA4"/>
                </a:solidFill>
                <a:effectLst/>
              </a:rPr>
              <a:t>&lt;/goal&gt;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&lt;/goals&gt;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execution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executions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>
                <a:solidFill>
                  <a:srgbClr val="FF9DA4"/>
                </a:solidFill>
                <a:effectLst/>
              </a:rPr>
              <a:t>configuration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 smtClean="0">
                <a:solidFill>
                  <a:srgbClr val="FFFFFF"/>
                </a:solidFill>
                <a:effectLst/>
              </a:rPr>
              <a:t>          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&lt;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mainClass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&gt;</a:t>
            </a:r>
            <a:r>
              <a:rPr lang="nl-BE" dirty="0" err="1">
                <a:solidFill>
                  <a:srgbClr val="FFFFFF"/>
                </a:solidFill>
                <a:effectLst/>
              </a:rPr>
              <a:t>be.ap.javadv.javafx.Timesup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mainClass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&gt;</a:t>
            </a:r>
            <a:endParaRPr lang="nl-BE" dirty="0" smtClean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configuration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    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plugin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FFFFFF"/>
                </a:solidFill>
                <a:effectLst/>
              </a:rPr>
              <a:t>   </a:t>
            </a:r>
            <a:r>
              <a:rPr lang="nl-BE" dirty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plugins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>
                <a:solidFill>
                  <a:srgbClr val="FFFFFF"/>
                </a:solidFill>
                <a:effectLst/>
              </a:rPr>
              <a:t>  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pluginManagement</a:t>
            </a:r>
            <a:r>
              <a:rPr lang="nl-BE" dirty="0">
                <a:solidFill>
                  <a:srgbClr val="FF9DA4"/>
                </a:solidFill>
                <a:effectLst/>
              </a:rPr>
              <a:t>&gt;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 marL="0" indent="0">
              <a:lnSpc>
                <a:spcPts val="1100"/>
              </a:lnSpc>
              <a:buNone/>
            </a:pPr>
            <a:r>
              <a:rPr lang="nl-BE" dirty="0" smtClean="0">
                <a:solidFill>
                  <a:srgbClr val="FF9DA4"/>
                </a:solidFill>
                <a:effectLst/>
              </a:rPr>
              <a:t>&lt;/</a:t>
            </a:r>
            <a:r>
              <a:rPr lang="nl-BE" dirty="0" err="1">
                <a:solidFill>
                  <a:srgbClr val="FF9DA4"/>
                </a:solidFill>
                <a:effectLst/>
              </a:rPr>
              <a:t>build</a:t>
            </a:r>
            <a:r>
              <a:rPr lang="nl-BE" dirty="0" smtClean="0">
                <a:solidFill>
                  <a:srgbClr val="FF9DA4"/>
                </a:solidFill>
                <a:effectLst/>
              </a:rPr>
              <a:t>&gt;</a:t>
            </a:r>
          </a:p>
          <a:p>
            <a:pPr marL="0" indent="0">
              <a:lnSpc>
                <a:spcPts val="1100"/>
              </a:lnSpc>
              <a:buNone/>
            </a:pPr>
            <a:r>
              <a:rPr lang="nl-BE" dirty="0" smtClean="0">
                <a:solidFill>
                  <a:srgbClr val="FF9DA4"/>
                </a:solidFill>
                <a:effectLst/>
              </a:rPr>
              <a:t>...</a:t>
            </a:r>
            <a:endParaRPr lang="en-US" dirty="0">
              <a:solidFill>
                <a:srgbClr val="FFFFFF"/>
              </a:solidFill>
              <a:effectLst/>
            </a:endParaRPr>
          </a:p>
        </p:txBody>
      </p:sp>
      <p:grpSp>
        <p:nvGrpSpPr>
          <p:cNvPr id="17" name="Groep 16"/>
          <p:cNvGrpSpPr/>
          <p:nvPr/>
        </p:nvGrpSpPr>
        <p:grpSpPr>
          <a:xfrm>
            <a:off x="9721049" y="5828190"/>
            <a:ext cx="1170011" cy="1029810"/>
            <a:chOff x="9721049" y="5828190"/>
            <a:chExt cx="1170011" cy="1029810"/>
          </a:xfrm>
        </p:grpSpPr>
        <p:grpSp>
          <p:nvGrpSpPr>
            <p:cNvPr id="14" name="Groep 13"/>
            <p:cNvGrpSpPr/>
            <p:nvPr/>
          </p:nvGrpSpPr>
          <p:grpSpPr>
            <a:xfrm>
              <a:off x="9721049" y="5828190"/>
              <a:ext cx="971234" cy="1029810"/>
              <a:chOff x="5172115" y="1349406"/>
              <a:chExt cx="971234" cy="1029810"/>
            </a:xfrm>
            <a:noFill/>
          </p:grpSpPr>
          <p:sp>
            <p:nvSpPr>
              <p:cNvPr id="10" name="Golf 9"/>
              <p:cNvSpPr/>
              <p:nvPr/>
            </p:nvSpPr>
            <p:spPr>
              <a:xfrm>
                <a:off x="5291095" y="1403171"/>
                <a:ext cx="852254" cy="426127"/>
              </a:xfrm>
              <a:prstGeom prst="wav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Wave1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 demo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2" name="Rechte verbindingslijn 11"/>
              <p:cNvCxnSpPr/>
              <p:nvPr/>
            </p:nvCxnSpPr>
            <p:spPr>
              <a:xfrm flipH="1">
                <a:off x="5172115" y="1349406"/>
                <a:ext cx="21322" cy="1029810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" name="Tekstvak 15"/>
            <p:cNvSpPr txBox="1"/>
            <p:nvPr/>
          </p:nvSpPr>
          <p:spPr>
            <a:xfrm>
              <a:off x="9815701" y="6488668"/>
              <a:ext cx="1075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 smtClean="0">
                  <a:solidFill>
                    <a:schemeClr val="bg1"/>
                  </a:solidFill>
                </a:rPr>
                <a:t>javafx_00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ep 19"/>
          <p:cNvGrpSpPr/>
          <p:nvPr/>
        </p:nvGrpSpPr>
        <p:grpSpPr>
          <a:xfrm>
            <a:off x="71437" y="148729"/>
            <a:ext cx="7560733" cy="6565337"/>
            <a:chOff x="71437" y="148729"/>
            <a:chExt cx="7560733" cy="6565337"/>
          </a:xfrm>
        </p:grpSpPr>
        <p:sp>
          <p:nvSpPr>
            <p:cNvPr id="8" name="Tijdelijke aanduiding voor inhoud 2"/>
            <p:cNvSpPr txBox="1">
              <a:spLocks/>
            </p:cNvSpPr>
            <p:nvPr/>
          </p:nvSpPr>
          <p:spPr>
            <a:xfrm>
              <a:off x="71437" y="148729"/>
              <a:ext cx="7560733" cy="656533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>
                    <a:outerShdw blurRad="50800" dist="381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>
                    <a:outerShdw blurRad="50800" dist="381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>
                    <a:outerShdw blurRad="50800" dist="381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effectLst>
                    <a:outerShdw blurRad="50800" dist="381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1100"/>
                </a:lnSpc>
                <a:buNone/>
              </a:pPr>
              <a:r>
                <a:rPr lang="nl-BE" dirty="0">
                  <a:solidFill>
                    <a:srgbClr val="EBBBFF"/>
                  </a:solidFill>
                  <a:effectLst/>
                </a:rPr>
                <a:t>public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>
                  <a:solidFill>
                    <a:srgbClr val="EBBBFF"/>
                  </a:solidFill>
                  <a:effectLst/>
                </a:rPr>
                <a:t>class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 err="1">
                  <a:solidFill>
                    <a:srgbClr val="FFEEAD"/>
                  </a:solidFill>
                  <a:effectLst/>
                </a:rPr>
                <a:t>Timesup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 err="1">
                  <a:solidFill>
                    <a:srgbClr val="EBBBFF"/>
                  </a:solidFill>
                  <a:effectLst/>
                </a:rPr>
                <a:t>extends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>
                  <a:solidFill>
                    <a:srgbClr val="D1F1A9"/>
                  </a:solidFill>
                  <a:effectLst/>
                </a:rPr>
                <a:t>Application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{</a:t>
              </a:r>
            </a:p>
            <a:p>
              <a:pPr marL="0" indent="0">
                <a:lnSpc>
                  <a:spcPts val="1100"/>
                </a:lnSpc>
                <a:buNone/>
              </a:pPr>
              <a:r>
                <a:rPr lang="nl-BE" dirty="0">
                  <a:solidFill>
                    <a:srgbClr val="FFFFFF"/>
                  </a:solidFill>
                  <a:effectLst/>
                </a:rPr>
                <a:t>    </a:t>
              </a:r>
              <a:r>
                <a:rPr lang="nl-BE" dirty="0">
                  <a:solidFill>
                    <a:srgbClr val="EBBBFF"/>
                  </a:solidFill>
                  <a:effectLst/>
                </a:rPr>
                <a:t>public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 err="1">
                  <a:solidFill>
                    <a:srgbClr val="EBBBFF"/>
                  </a:solidFill>
                  <a:effectLst/>
                </a:rPr>
                <a:t>static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 err="1">
                  <a:solidFill>
                    <a:srgbClr val="EBBBFF"/>
                  </a:solidFill>
                  <a:effectLst/>
                </a:rPr>
                <a:t>void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 err="1">
                  <a:solidFill>
                    <a:srgbClr val="BBDAFF"/>
                  </a:solidFill>
                  <a:effectLst/>
                </a:rPr>
                <a:t>main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(</a:t>
              </a:r>
              <a:r>
                <a:rPr lang="nl-BE" dirty="0">
                  <a:solidFill>
                    <a:srgbClr val="EBBBFF"/>
                  </a:solidFill>
                  <a:effectLst/>
                </a:rPr>
                <a:t>String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[] </a:t>
              </a:r>
              <a:r>
                <a:rPr lang="nl-BE" dirty="0" err="1">
                  <a:solidFill>
                    <a:srgbClr val="FFC58F"/>
                  </a:solidFill>
                  <a:effectLst/>
                </a:rPr>
                <a:t>args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) {</a:t>
              </a:r>
            </a:p>
            <a:p>
              <a:pPr marL="0" indent="0">
                <a:lnSpc>
                  <a:spcPts val="1100"/>
                </a:lnSpc>
                <a:buNone/>
              </a:pPr>
              <a:r>
                <a:rPr lang="nl-BE" dirty="0">
                  <a:solidFill>
                    <a:srgbClr val="FFFFFF"/>
                  </a:solidFill>
                  <a:effectLst/>
                </a:rPr>
                <a:t>        </a:t>
              </a:r>
              <a:r>
                <a:rPr lang="nl-BE" dirty="0" err="1">
                  <a:solidFill>
                    <a:srgbClr val="BBDAFF"/>
                  </a:solidFill>
                  <a:effectLst/>
                </a:rPr>
                <a:t>launch</a:t>
              </a:r>
              <a:r>
                <a:rPr lang="nl-BE" dirty="0">
                  <a:solidFill>
                    <a:srgbClr val="BBDAFF"/>
                  </a:solidFill>
                  <a:effectLst/>
                </a:rPr>
                <a:t>(</a:t>
              </a:r>
              <a:r>
                <a:rPr lang="nl-BE" dirty="0" err="1">
                  <a:solidFill>
                    <a:srgbClr val="BBDAFF"/>
                  </a:solidFill>
                  <a:effectLst/>
                </a:rPr>
                <a:t>args</a:t>
              </a:r>
              <a:r>
                <a:rPr lang="nl-BE" dirty="0">
                  <a:solidFill>
                    <a:srgbClr val="BBDAFF"/>
                  </a:solidFill>
                  <a:effectLst/>
                </a:rPr>
                <a:t>)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;</a:t>
              </a:r>
            </a:p>
            <a:p>
              <a:pPr marL="0" indent="0">
                <a:lnSpc>
                  <a:spcPts val="1100"/>
                </a:lnSpc>
                <a:buNone/>
              </a:pPr>
              <a:r>
                <a:rPr lang="nl-BE" dirty="0">
                  <a:solidFill>
                    <a:srgbClr val="FFFFFF"/>
                  </a:solidFill>
                  <a:effectLst/>
                </a:rPr>
                <a:t>    }</a:t>
              </a:r>
            </a:p>
            <a:p>
              <a:pPr marL="0" indent="0">
                <a:lnSpc>
                  <a:spcPts val="1100"/>
                </a:lnSpc>
                <a:buNone/>
              </a:pPr>
              <a:r>
                <a:rPr lang="nl-BE" dirty="0">
                  <a:solidFill>
                    <a:srgbClr val="FFFFFF"/>
                  </a:solidFill>
                  <a:effectLst/>
                </a:rPr>
                <a:t/>
              </a:r>
              <a:br>
                <a:rPr lang="nl-BE" dirty="0">
                  <a:solidFill>
                    <a:srgbClr val="FFFFFF"/>
                  </a:solidFill>
                  <a:effectLst/>
                </a:rPr>
              </a:br>
              <a:r>
                <a:rPr lang="nl-BE" dirty="0">
                  <a:solidFill>
                    <a:srgbClr val="FFFFFF"/>
                  </a:solidFill>
                  <a:effectLst/>
                </a:rPr>
                <a:t>    </a:t>
              </a:r>
              <a:r>
                <a:rPr lang="nl-BE" dirty="0">
                  <a:solidFill>
                    <a:srgbClr val="EBBBFF"/>
                  </a:solidFill>
                  <a:effectLst/>
                </a:rPr>
                <a:t>@</a:t>
              </a:r>
              <a:r>
                <a:rPr lang="nl-BE" dirty="0" err="1">
                  <a:solidFill>
                    <a:srgbClr val="EBBBFF"/>
                  </a:solidFill>
                  <a:effectLst/>
                </a:rPr>
                <a:t>Override</a:t>
              </a:r>
              <a:endParaRPr lang="nl-BE" dirty="0">
                <a:solidFill>
                  <a:srgbClr val="FFFFFF"/>
                </a:solidFill>
                <a:effectLst/>
              </a:endParaRPr>
            </a:p>
            <a:p>
              <a:pPr marL="0" indent="0">
                <a:lnSpc>
                  <a:spcPts val="1100"/>
                </a:lnSpc>
                <a:buNone/>
              </a:pPr>
              <a:r>
                <a:rPr lang="nl-BE" dirty="0">
                  <a:solidFill>
                    <a:srgbClr val="FFFFFF"/>
                  </a:solidFill>
                  <a:effectLst/>
                </a:rPr>
                <a:t>    </a:t>
              </a:r>
              <a:r>
                <a:rPr lang="nl-BE" dirty="0">
                  <a:solidFill>
                    <a:srgbClr val="EBBBFF"/>
                  </a:solidFill>
                  <a:effectLst/>
                </a:rPr>
                <a:t>public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 err="1">
                  <a:solidFill>
                    <a:srgbClr val="EBBBFF"/>
                  </a:solidFill>
                  <a:effectLst/>
                </a:rPr>
                <a:t>void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>
                  <a:solidFill>
                    <a:srgbClr val="BBDAFF"/>
                  </a:solidFill>
                  <a:effectLst/>
                </a:rPr>
                <a:t>start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(</a:t>
              </a:r>
              <a:r>
                <a:rPr lang="nl-BE" dirty="0">
                  <a:solidFill>
                    <a:srgbClr val="EBBBFF"/>
                  </a:solidFill>
                  <a:effectLst/>
                </a:rPr>
                <a:t>Stage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 </a:t>
              </a:r>
              <a:r>
                <a:rPr lang="nl-BE" dirty="0">
                  <a:solidFill>
                    <a:srgbClr val="FFC58F"/>
                  </a:solidFill>
                  <a:effectLst/>
                </a:rPr>
                <a:t>stage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) </a:t>
              </a:r>
              <a:r>
                <a:rPr lang="nl-BE" dirty="0" smtClean="0">
                  <a:solidFill>
                    <a:srgbClr val="FFFFFF"/>
                  </a:solidFill>
                  <a:effectLst/>
                </a:rPr>
                <a:t>{</a:t>
              </a:r>
            </a:p>
            <a:p>
              <a:pPr marL="0" indent="0">
                <a:lnSpc>
                  <a:spcPts val="1100"/>
                </a:lnSpc>
                <a:buNone/>
              </a:pPr>
              <a:r>
                <a:rPr lang="nl-BE" dirty="0" smtClean="0">
                  <a:solidFill>
                    <a:srgbClr val="FF9DA4"/>
                  </a:solidFill>
                  <a:effectLst/>
                </a:rPr>
                <a:t> 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       </a:t>
              </a:r>
              <a:r>
                <a:rPr lang="nl-BE" dirty="0" err="1" smtClean="0">
                  <a:solidFill>
                    <a:srgbClr val="FF9DA4"/>
                  </a:solidFill>
                  <a:effectLst/>
                </a:rPr>
                <a:t>stage</a:t>
              </a:r>
              <a:r>
                <a:rPr lang="nl-BE" dirty="0" err="1" smtClean="0">
                  <a:solidFill>
                    <a:srgbClr val="FFFFFF"/>
                  </a:solidFill>
                  <a:effectLst/>
                </a:rPr>
                <a:t>.</a:t>
              </a:r>
              <a:r>
                <a:rPr lang="nl-BE" dirty="0" err="1" smtClean="0">
                  <a:solidFill>
                    <a:srgbClr val="BBDAFF"/>
                  </a:solidFill>
                  <a:effectLst/>
                </a:rPr>
                <a:t>show</a:t>
              </a:r>
              <a:r>
                <a:rPr lang="nl-BE" dirty="0">
                  <a:solidFill>
                    <a:srgbClr val="FFFFFF"/>
                  </a:solidFill>
                  <a:effectLst/>
                </a:rPr>
                <a:t>();</a:t>
              </a:r>
            </a:p>
            <a:p>
              <a:pPr marL="0" indent="0">
                <a:lnSpc>
                  <a:spcPts val="1100"/>
                </a:lnSpc>
                <a:buNone/>
              </a:pPr>
              <a:r>
                <a:rPr lang="nl-BE" dirty="0">
                  <a:solidFill>
                    <a:srgbClr val="FFFFFF"/>
                  </a:solidFill>
                  <a:effectLst/>
                </a:rPr>
                <a:t>    }</a:t>
              </a:r>
            </a:p>
            <a:p>
              <a:pPr marL="0" indent="0">
                <a:lnSpc>
                  <a:spcPts val="1100"/>
                </a:lnSpc>
                <a:buNone/>
              </a:pPr>
              <a:r>
                <a:rPr lang="nl-BE" dirty="0">
                  <a:solidFill>
                    <a:srgbClr val="FFFFFF"/>
                  </a:solidFill>
                  <a:effectLst/>
                </a:rPr>
                <a:t>}</a:t>
              </a:r>
            </a:p>
          </p:txBody>
        </p:sp>
        <p:sp>
          <p:nvSpPr>
            <p:cNvPr id="18" name="Rechthoek 17"/>
            <p:cNvSpPr/>
            <p:nvPr/>
          </p:nvSpPr>
          <p:spPr>
            <a:xfrm>
              <a:off x="4304745" y="3565435"/>
              <a:ext cx="248975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atin typeface="Segoe Script" panose="030B0504020000000003" pitchFamily="66" charset="0"/>
                </a:rPr>
                <a:t>Starting the JavaFX </a:t>
              </a:r>
              <a:r>
                <a:rPr lang="en-US" dirty="0">
                  <a:latin typeface="Segoe Script" panose="030B0504020000000003" pitchFamily="66" charset="0"/>
                </a:rPr>
                <a:t>Application </a:t>
              </a:r>
              <a:r>
                <a:rPr lang="en-US" dirty="0" smtClean="0">
                  <a:latin typeface="Segoe Script" panose="030B0504020000000003" pitchFamily="66" charset="0"/>
                </a:rPr>
                <a:t>Thread!</a:t>
              </a:r>
              <a:endParaRPr lang="en-US" dirty="0">
                <a:latin typeface="Segoe Script" panose="030B0504020000000003" pitchFamily="66" charset="0"/>
              </a:endParaRPr>
            </a:p>
          </p:txBody>
        </p:sp>
        <p:sp>
          <p:nvSpPr>
            <p:cNvPr id="19" name="Vrije vorm 18"/>
            <p:cNvSpPr/>
            <p:nvPr/>
          </p:nvSpPr>
          <p:spPr>
            <a:xfrm>
              <a:off x="2755900" y="2819400"/>
              <a:ext cx="3459360" cy="647700"/>
            </a:xfrm>
            <a:custGeom>
              <a:avLst/>
              <a:gdLst>
                <a:gd name="connsiteX0" fmla="*/ 3073400 w 3459360"/>
                <a:gd name="connsiteY0" fmla="*/ 647700 h 647700"/>
                <a:gd name="connsiteX1" fmla="*/ 3187700 w 3459360"/>
                <a:gd name="connsiteY1" fmla="*/ 317500 h 647700"/>
                <a:gd name="connsiteX2" fmla="*/ 0 w 3459360"/>
                <a:gd name="connsiteY2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59360" h="647700">
                  <a:moveTo>
                    <a:pt x="3073400" y="647700"/>
                  </a:moveTo>
                  <a:cubicBezTo>
                    <a:pt x="3386666" y="536575"/>
                    <a:pt x="3699933" y="425450"/>
                    <a:pt x="3187700" y="317500"/>
                  </a:cubicBezTo>
                  <a:cubicBezTo>
                    <a:pt x="2675467" y="209550"/>
                    <a:pt x="1337733" y="104775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45743" y="107997"/>
            <a:ext cx="7560733" cy="65653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00"/>
              </a:lnSpc>
              <a:buNone/>
            </a:pPr>
            <a:r>
              <a:rPr lang="nl-BE" dirty="0" smtClean="0">
                <a:solidFill>
                  <a:srgbClr val="EBBBFF"/>
                </a:solidFill>
                <a:effectLst/>
              </a:rPr>
              <a:t>&gt; </a:t>
            </a:r>
            <a:r>
              <a:rPr lang="nl-BE" dirty="0" err="1" smtClean="0">
                <a:solidFill>
                  <a:srgbClr val="EBBBFF"/>
                </a:solidFill>
                <a:effectLst/>
              </a:rPr>
              <a:t>mvn</a:t>
            </a:r>
            <a:r>
              <a:rPr lang="nl-BE" dirty="0" smtClean="0">
                <a:solidFill>
                  <a:srgbClr val="EBBBFF"/>
                </a:solidFill>
                <a:effectLst/>
              </a:rPr>
              <a:t> </a:t>
            </a:r>
            <a:r>
              <a:rPr lang="nl-BE" dirty="0" err="1">
                <a:solidFill>
                  <a:srgbClr val="EBBBFF"/>
                </a:solidFill>
                <a:effectLst/>
              </a:rPr>
              <a:t>compile</a:t>
            </a:r>
            <a:r>
              <a:rPr lang="nl-BE" dirty="0">
                <a:solidFill>
                  <a:srgbClr val="EBBBFF"/>
                </a:solidFill>
                <a:effectLst/>
              </a:rPr>
              <a:t> </a:t>
            </a:r>
            <a:r>
              <a:rPr lang="nl-BE" dirty="0" err="1">
                <a:solidFill>
                  <a:srgbClr val="EBBBFF"/>
                </a:solidFill>
                <a:effectLst/>
              </a:rPr>
              <a:t>exec:java</a:t>
            </a:r>
            <a:endParaRPr lang="nl-BE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9736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4" grpId="0" uiExpand="1" build="p"/>
      <p:bldP spid="7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Scene Graph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 Scene contains the scene graph</a:t>
            </a:r>
          </a:p>
          <a:p>
            <a:r>
              <a:rPr lang="en-US" dirty="0" smtClean="0"/>
              <a:t>The scene graph (as in </a:t>
            </a:r>
            <a:r>
              <a:rPr lang="en-US" i="1" dirty="0" smtClean="0"/>
              <a:t>graph theory</a:t>
            </a:r>
            <a:r>
              <a:rPr lang="en-US" dirty="0" smtClean="0"/>
              <a:t>) is a hierarchical collection of (visual) JavaFX elements (the nodes of the graph)</a:t>
            </a:r>
          </a:p>
          <a:p>
            <a:r>
              <a:rPr lang="en-US" dirty="0" smtClean="0"/>
              <a:t>The nodes of the graph correspond one-to-one with the elements that result from the functional analysis</a:t>
            </a:r>
            <a:endParaRPr lang="en-US" dirty="0"/>
          </a:p>
        </p:txBody>
      </p:sp>
      <p:sp>
        <p:nvSpPr>
          <p:cNvPr id="114" name="Rechthoek 113"/>
          <p:cNvSpPr/>
          <p:nvPr/>
        </p:nvSpPr>
        <p:spPr>
          <a:xfrm>
            <a:off x="754815" y="336431"/>
            <a:ext cx="6601606" cy="3018600"/>
          </a:xfrm>
          <a:prstGeom prst="rect">
            <a:avLst/>
          </a:prstGeom>
          <a:solidFill>
            <a:srgbClr val="C00000"/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5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Tekstvak 114"/>
          <p:cNvSpPr txBox="1"/>
          <p:nvPr/>
        </p:nvSpPr>
        <p:spPr>
          <a:xfrm>
            <a:off x="2523543" y="445762"/>
            <a:ext cx="418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Podcasts</a:t>
            </a:r>
          </a:p>
        </p:txBody>
      </p:sp>
      <p:cxnSp>
        <p:nvCxnSpPr>
          <p:cNvPr id="116" name="Rechte verbindingslijn 115"/>
          <p:cNvCxnSpPr/>
          <p:nvPr/>
        </p:nvCxnSpPr>
        <p:spPr>
          <a:xfrm>
            <a:off x="7136356" y="584372"/>
            <a:ext cx="0" cy="2458889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17" name="Ovaal 116"/>
          <p:cNvSpPr/>
          <p:nvPr/>
        </p:nvSpPr>
        <p:spPr>
          <a:xfrm>
            <a:off x="7040505" y="1594407"/>
            <a:ext cx="191702" cy="191702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5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8" name="Rechte verbindingslijn 117"/>
          <p:cNvCxnSpPr/>
          <p:nvPr/>
        </p:nvCxnSpPr>
        <p:spPr>
          <a:xfrm>
            <a:off x="2665287" y="851075"/>
            <a:ext cx="4197283" cy="0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19" name="Rechte verbindingslijn 118"/>
          <p:cNvCxnSpPr/>
          <p:nvPr/>
        </p:nvCxnSpPr>
        <p:spPr>
          <a:xfrm>
            <a:off x="2696809" y="1811493"/>
            <a:ext cx="4197283" cy="0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20" name="Tekstvak 119"/>
          <p:cNvSpPr txBox="1"/>
          <p:nvPr/>
        </p:nvSpPr>
        <p:spPr>
          <a:xfrm>
            <a:off x="3419472" y="924425"/>
            <a:ext cx="3357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nl-BE" sz="1600" b="1" kern="0" dirty="0">
                <a:solidFill>
                  <a:prstClr val="white"/>
                </a:solidFill>
              </a:rPr>
              <a:t>Nieuwe Feiten 8 </a:t>
            </a:r>
            <a:r>
              <a:rPr lang="nl-BE" sz="1600" b="1" kern="0" dirty="0" smtClean="0">
                <a:solidFill>
                  <a:prstClr val="white"/>
                </a:solidFill>
              </a:rPr>
              <a:t>maart</a:t>
            </a:r>
          </a:p>
          <a:p>
            <a:pPr lvl="0"/>
            <a:r>
              <a:rPr lang="nl-BE" sz="1600" i="1" kern="0" dirty="0">
                <a:solidFill>
                  <a:prstClr val="white"/>
                </a:solidFill>
              </a:rPr>
              <a:t>https://</a:t>
            </a:r>
            <a:r>
              <a:rPr lang="nl-BE" sz="1600" i="1" kern="0" dirty="0" smtClean="0">
                <a:solidFill>
                  <a:prstClr val="white"/>
                </a:solidFill>
              </a:rPr>
              <a:t>progressive-audio.lwc.vrtcdn. </a:t>
            </a:r>
            <a:r>
              <a:rPr lang="nl-BE" sz="1600" i="1" kern="0" dirty="0" err="1" smtClean="0">
                <a:solidFill>
                  <a:prstClr val="white"/>
                </a:solidFill>
              </a:rPr>
              <a:t>be</a:t>
            </a:r>
            <a:r>
              <a:rPr lang="nl-BE" sz="1600" i="1" kern="0" dirty="0" smtClean="0">
                <a:solidFill>
                  <a:prstClr val="white"/>
                </a:solidFill>
              </a:rPr>
              <a:t>/content/2019/03/08/11_De_Nieu</a:t>
            </a:r>
            <a:endParaRPr kumimoji="0" lang="nl-BE" sz="1600" b="0" i="1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21" name="Rechte verbindingslijn 120"/>
          <p:cNvCxnSpPr/>
          <p:nvPr/>
        </p:nvCxnSpPr>
        <p:spPr>
          <a:xfrm>
            <a:off x="2524688" y="1951958"/>
            <a:ext cx="0" cy="744084"/>
          </a:xfrm>
          <a:prstGeom prst="line">
            <a:avLst/>
          </a:prstGeom>
          <a:noFill/>
          <a:ln w="571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grpSp>
        <p:nvGrpSpPr>
          <p:cNvPr id="311" name="Groep 310"/>
          <p:cNvGrpSpPr/>
          <p:nvPr/>
        </p:nvGrpSpPr>
        <p:grpSpPr>
          <a:xfrm>
            <a:off x="-923647" y="255058"/>
            <a:ext cx="3295622" cy="3295622"/>
            <a:chOff x="-923647" y="255058"/>
            <a:chExt cx="3295622" cy="3295622"/>
          </a:xfrm>
        </p:grpSpPr>
        <p:sp>
          <p:nvSpPr>
            <p:cNvPr id="123" name="Ovaal 122"/>
            <p:cNvSpPr/>
            <p:nvPr/>
          </p:nvSpPr>
          <p:spPr>
            <a:xfrm>
              <a:off x="-923647" y="255058"/>
              <a:ext cx="3295622" cy="3295622"/>
            </a:xfrm>
            <a:prstGeom prst="ellipse">
              <a:avLst/>
            </a:prstGeom>
            <a:solidFill>
              <a:sysClr val="window" lastClr="FFFFFF"/>
            </a:solidFill>
            <a:ln w="98425" cap="flat" cmpd="thinThick" algn="ctr">
              <a:solidFill>
                <a:sysClr val="windowText" lastClr="000000"/>
              </a:solidFill>
              <a:prstDash val="solid"/>
              <a:miter lim="800000"/>
            </a:ln>
            <a:effectLst>
              <a:innerShdw blurRad="3302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dirty="0" smtClean="0">
                <a:ln w="73025" cmpd="thickThin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4" name="Rechte verbindingslijn 123"/>
            <p:cNvCxnSpPr/>
            <p:nvPr/>
          </p:nvCxnSpPr>
          <p:spPr>
            <a:xfrm flipH="1">
              <a:off x="822869" y="337971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25" name="Rechte verbindingslijn 124"/>
            <p:cNvCxnSpPr/>
            <p:nvPr/>
          </p:nvCxnSpPr>
          <p:spPr>
            <a:xfrm flipH="1">
              <a:off x="950490" y="362175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26" name="Rechte verbindingslijn 125"/>
            <p:cNvCxnSpPr/>
            <p:nvPr/>
          </p:nvCxnSpPr>
          <p:spPr>
            <a:xfrm flipH="1">
              <a:off x="1076723" y="406395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27" name="Rechte verbindingslijn 126"/>
            <p:cNvCxnSpPr/>
            <p:nvPr/>
          </p:nvCxnSpPr>
          <p:spPr>
            <a:xfrm flipH="1">
              <a:off x="1190472" y="465438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28" name="Rechthoek 127"/>
            <p:cNvSpPr/>
            <p:nvPr/>
          </p:nvSpPr>
          <p:spPr>
            <a:xfrm>
              <a:off x="652453" y="330008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9" name="Rechte verbindingslijn 128"/>
            <p:cNvCxnSpPr/>
            <p:nvPr/>
          </p:nvCxnSpPr>
          <p:spPr>
            <a:xfrm rot="1800000" flipH="1">
              <a:off x="1498416" y="595763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0" name="Rechte verbindingslijn 129"/>
            <p:cNvCxnSpPr/>
            <p:nvPr/>
          </p:nvCxnSpPr>
          <p:spPr>
            <a:xfrm rot="1800000" flipH="1">
              <a:off x="1594006" y="690041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1" name="Rechte verbindingslijn 130"/>
            <p:cNvCxnSpPr/>
            <p:nvPr/>
          </p:nvCxnSpPr>
          <p:spPr>
            <a:xfrm rot="1800000" flipH="1">
              <a:off x="1682381" y="801237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2" name="Rechte verbindingslijn 131"/>
            <p:cNvCxnSpPr/>
            <p:nvPr/>
          </p:nvCxnSpPr>
          <p:spPr>
            <a:xfrm rot="1800000" flipH="1">
              <a:off x="1751797" y="919007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33" name="Rechthoek 132"/>
            <p:cNvSpPr/>
            <p:nvPr/>
          </p:nvSpPr>
          <p:spPr>
            <a:xfrm rot="1800000">
              <a:off x="1349688" y="517649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4" name="Rechte verbindingslijn 133"/>
            <p:cNvCxnSpPr/>
            <p:nvPr/>
          </p:nvCxnSpPr>
          <p:spPr>
            <a:xfrm rot="3600000" flipH="1">
              <a:off x="1954910" y="1156119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5" name="Rechte verbindingslijn 134"/>
            <p:cNvCxnSpPr/>
            <p:nvPr/>
          </p:nvCxnSpPr>
          <p:spPr>
            <a:xfrm rot="3600000" flipH="1">
              <a:off x="1987724" y="1295067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6" name="Rechte verbindingslijn 135"/>
            <p:cNvCxnSpPr/>
            <p:nvPr/>
          </p:nvCxnSpPr>
          <p:spPr>
            <a:xfrm rot="3600000" flipH="1">
              <a:off x="2009826" y="1445338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7" name="Rechte verbindingslijn 136"/>
            <p:cNvCxnSpPr/>
            <p:nvPr/>
          </p:nvCxnSpPr>
          <p:spPr>
            <a:xfrm rot="3600000" flipH="1">
              <a:off x="2011483" y="1591800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38" name="Rechthoek 137"/>
            <p:cNvSpPr/>
            <p:nvPr/>
          </p:nvSpPr>
          <p:spPr>
            <a:xfrm rot="3600000">
              <a:off x="1860041" y="1028096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9" name="Rechte verbindingslijn 138"/>
            <p:cNvCxnSpPr/>
            <p:nvPr/>
          </p:nvCxnSpPr>
          <p:spPr>
            <a:xfrm rot="5400000" flipH="1">
              <a:off x="2069428" y="1870057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0" name="Rechte verbindingslijn 139"/>
            <p:cNvCxnSpPr/>
            <p:nvPr/>
          </p:nvCxnSpPr>
          <p:spPr>
            <a:xfrm rot="5400000" flipH="1">
              <a:off x="2025542" y="2016302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1" name="Rechte verbindingslijn 140"/>
            <p:cNvCxnSpPr/>
            <p:nvPr/>
          </p:nvCxnSpPr>
          <p:spPr>
            <a:xfrm rot="5400000" flipH="1">
              <a:off x="1970712" y="2167276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2" name="Rechte verbindingslijn 141"/>
            <p:cNvCxnSpPr/>
            <p:nvPr/>
          </p:nvCxnSpPr>
          <p:spPr>
            <a:xfrm rot="5400000" flipH="1">
              <a:off x="1899343" y="2304707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43" name="Rechthoek 142"/>
            <p:cNvSpPr/>
            <p:nvPr/>
          </p:nvSpPr>
          <p:spPr>
            <a:xfrm rot="5400000">
              <a:off x="2046157" y="1725742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4" name="Rechte verbindingslijn 143"/>
            <p:cNvCxnSpPr/>
            <p:nvPr/>
          </p:nvCxnSpPr>
          <p:spPr>
            <a:xfrm rot="7200000" flipH="1">
              <a:off x="1813637" y="2544440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5" name="Rechte verbindingslijn 144"/>
            <p:cNvCxnSpPr/>
            <p:nvPr/>
          </p:nvCxnSpPr>
          <p:spPr>
            <a:xfrm rot="7200000" flipH="1">
              <a:off x="1699677" y="2658654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6" name="Rechte verbindingslijn 145"/>
            <p:cNvCxnSpPr/>
            <p:nvPr/>
          </p:nvCxnSpPr>
          <p:spPr>
            <a:xfrm rot="7200000" flipH="1">
              <a:off x="1577872" y="2771770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7" name="Rechte verbindingslijn 146"/>
            <p:cNvCxnSpPr/>
            <p:nvPr/>
          </p:nvCxnSpPr>
          <p:spPr>
            <a:xfrm rot="7200000" flipH="1">
              <a:off x="1447776" y="2864868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48" name="Rechthoek 147"/>
            <p:cNvSpPr/>
            <p:nvPr/>
          </p:nvSpPr>
          <p:spPr>
            <a:xfrm rot="7200000">
              <a:off x="1860517" y="2421813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9" name="Rechte verbindingslijn 148"/>
            <p:cNvCxnSpPr/>
            <p:nvPr/>
          </p:nvCxnSpPr>
          <p:spPr>
            <a:xfrm rot="9000000" flipH="1">
              <a:off x="1252609" y="3000585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0" name="Rechte verbindingslijn 149"/>
            <p:cNvCxnSpPr/>
            <p:nvPr/>
          </p:nvCxnSpPr>
          <p:spPr>
            <a:xfrm rot="9000000" flipH="1">
              <a:off x="1093979" y="3052023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1" name="Rechte verbindingslijn 150"/>
            <p:cNvCxnSpPr/>
            <p:nvPr/>
          </p:nvCxnSpPr>
          <p:spPr>
            <a:xfrm rot="9000000" flipH="1">
              <a:off x="933099" y="3098866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2" name="Rechte verbindingslijn 151"/>
            <p:cNvCxnSpPr/>
            <p:nvPr/>
          </p:nvCxnSpPr>
          <p:spPr>
            <a:xfrm rot="9000000" flipH="1">
              <a:off x="774310" y="3124205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53" name="Rechthoek 152"/>
            <p:cNvSpPr/>
            <p:nvPr/>
          </p:nvSpPr>
          <p:spPr>
            <a:xfrm rot="9000000">
              <a:off x="1349397" y="2931819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4" name="Rechte verbindingslijn 153"/>
            <p:cNvCxnSpPr/>
            <p:nvPr/>
          </p:nvCxnSpPr>
          <p:spPr>
            <a:xfrm rot="10800000" flipH="1">
              <a:off x="539080" y="3115742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5" name="Rechte verbindingslijn 154"/>
            <p:cNvCxnSpPr/>
            <p:nvPr/>
          </p:nvCxnSpPr>
          <p:spPr>
            <a:xfrm rot="10800000" flipH="1">
              <a:off x="373153" y="3090480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6" name="Rechte verbindingslijn 155"/>
            <p:cNvCxnSpPr/>
            <p:nvPr/>
          </p:nvCxnSpPr>
          <p:spPr>
            <a:xfrm rot="10800000" flipH="1">
              <a:off x="211570" y="3060391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7" name="Rechte verbindingslijn 156"/>
            <p:cNvCxnSpPr/>
            <p:nvPr/>
          </p:nvCxnSpPr>
          <p:spPr>
            <a:xfrm rot="10800000" flipH="1">
              <a:off x="61812" y="3012704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58" name="Rechthoek 157"/>
            <p:cNvSpPr/>
            <p:nvPr/>
          </p:nvSpPr>
          <p:spPr>
            <a:xfrm rot="10800000">
              <a:off x="652161" y="3118573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9" name="Rechte verbindingslijn 158"/>
            <p:cNvCxnSpPr/>
            <p:nvPr/>
          </p:nvCxnSpPr>
          <p:spPr>
            <a:xfrm rot="12600000" flipH="1">
              <a:off x="-136467" y="2857949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60" name="Rechte verbindingslijn 159"/>
            <p:cNvCxnSpPr/>
            <p:nvPr/>
          </p:nvCxnSpPr>
          <p:spPr>
            <a:xfrm rot="12600000" flipH="1">
              <a:off x="-270363" y="2762614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61" name="Rechte verbindingslijn 160"/>
            <p:cNvCxnSpPr/>
            <p:nvPr/>
          </p:nvCxnSpPr>
          <p:spPr>
            <a:xfrm rot="12600000" flipH="1">
              <a:off x="-394088" y="2665549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62" name="Rechte verbindingslijn 161"/>
            <p:cNvCxnSpPr/>
            <p:nvPr/>
          </p:nvCxnSpPr>
          <p:spPr>
            <a:xfrm rot="12600000" flipH="1">
              <a:off x="-499512" y="2559135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63" name="Rechthoek 162"/>
            <p:cNvSpPr/>
            <p:nvPr/>
          </p:nvSpPr>
          <p:spPr>
            <a:xfrm rot="12600000">
              <a:off x="-45075" y="2930930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4" name="Rechte verbindingslijn 163"/>
            <p:cNvCxnSpPr/>
            <p:nvPr/>
          </p:nvCxnSpPr>
          <p:spPr>
            <a:xfrm rot="14400000" flipH="1">
              <a:off x="-592269" y="2299649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65" name="Rechte verbindingslijn 164"/>
            <p:cNvCxnSpPr/>
            <p:nvPr/>
          </p:nvCxnSpPr>
          <p:spPr>
            <a:xfrm rot="14400000" flipH="1">
              <a:off x="-663390" y="2159644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66" name="Rechte verbindingslijn 165"/>
            <p:cNvCxnSpPr/>
            <p:nvPr/>
          </p:nvCxnSpPr>
          <p:spPr>
            <a:xfrm rot="14400000" flipH="1">
              <a:off x="-720841" y="2023504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67" name="Rechte verbindingslijn 166"/>
            <p:cNvCxnSpPr/>
            <p:nvPr/>
          </p:nvCxnSpPr>
          <p:spPr>
            <a:xfrm rot="14400000" flipH="1">
              <a:off x="-758508" y="1888397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68" name="Rechthoek 167"/>
            <p:cNvSpPr/>
            <p:nvPr/>
          </p:nvSpPr>
          <p:spPr>
            <a:xfrm rot="14400000">
              <a:off x="-554736" y="2422540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9" name="Rechte verbindingslijn 168"/>
            <p:cNvCxnSpPr/>
            <p:nvPr/>
          </p:nvCxnSpPr>
          <p:spPr>
            <a:xfrm rot="16200000" flipH="1">
              <a:off x="-706786" y="1585712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70" name="Rechte verbindingslijn 169"/>
            <p:cNvCxnSpPr/>
            <p:nvPr/>
          </p:nvCxnSpPr>
          <p:spPr>
            <a:xfrm rot="16200000" flipH="1">
              <a:off x="-701206" y="1438410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71" name="Rechte verbindingslijn 170"/>
            <p:cNvCxnSpPr/>
            <p:nvPr/>
          </p:nvCxnSpPr>
          <p:spPr>
            <a:xfrm rot="16200000" flipH="1">
              <a:off x="-681726" y="1301567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72" name="Rechte verbindingslijn 171"/>
            <p:cNvCxnSpPr/>
            <p:nvPr/>
          </p:nvCxnSpPr>
          <p:spPr>
            <a:xfrm rot="16200000" flipH="1">
              <a:off x="-646366" y="1175491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73" name="Rechthoek 172"/>
            <p:cNvSpPr/>
            <p:nvPr/>
          </p:nvSpPr>
          <p:spPr>
            <a:xfrm rot="16200000">
              <a:off x="-740851" y="1724894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4" name="Rechte verbindingslijn 173"/>
            <p:cNvCxnSpPr/>
            <p:nvPr/>
          </p:nvCxnSpPr>
          <p:spPr>
            <a:xfrm rot="18000000" flipH="1">
              <a:off x="-449752" y="910199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75" name="Rechte verbindingslijn 174"/>
            <p:cNvCxnSpPr/>
            <p:nvPr/>
          </p:nvCxnSpPr>
          <p:spPr>
            <a:xfrm rot="18000000" flipH="1">
              <a:off x="-374098" y="794927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76" name="Rechte verbindingslijn 175"/>
            <p:cNvCxnSpPr/>
            <p:nvPr/>
          </p:nvCxnSpPr>
          <p:spPr>
            <a:xfrm rot="18000000" flipH="1">
              <a:off x="-287642" y="695942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77" name="Rechte verbindingslijn 176"/>
            <p:cNvCxnSpPr/>
            <p:nvPr/>
          </p:nvCxnSpPr>
          <p:spPr>
            <a:xfrm rot="18000000" flipH="1">
              <a:off x="-193555" y="614200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78" name="Rechthoek 177"/>
            <p:cNvSpPr/>
            <p:nvPr/>
          </p:nvSpPr>
          <p:spPr>
            <a:xfrm rot="18000000">
              <a:off x="-553968" y="1027694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9" name="Rechte verbindingslijn 178"/>
            <p:cNvCxnSpPr/>
            <p:nvPr/>
          </p:nvCxnSpPr>
          <p:spPr>
            <a:xfrm rot="19800000" flipH="1">
              <a:off x="111277" y="454054"/>
              <a:ext cx="37251" cy="3544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80" name="Rechte verbindingslijn 179"/>
            <p:cNvCxnSpPr/>
            <p:nvPr/>
          </p:nvCxnSpPr>
          <p:spPr>
            <a:xfrm rot="19800000" flipH="1">
              <a:off x="231600" y="401559"/>
              <a:ext cx="75558" cy="355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81" name="Rechte verbindingslijn 180"/>
            <p:cNvCxnSpPr/>
            <p:nvPr/>
          </p:nvCxnSpPr>
          <p:spPr>
            <a:xfrm rot="19800000" flipH="1">
              <a:off x="357131" y="368846"/>
              <a:ext cx="110907" cy="3413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82" name="Rechte verbindingslijn 181"/>
            <p:cNvCxnSpPr/>
            <p:nvPr/>
          </p:nvCxnSpPr>
          <p:spPr>
            <a:xfrm rot="19800000" flipH="1">
              <a:off x="479910" y="354863"/>
              <a:ext cx="146916" cy="329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83" name="Rechthoek 182"/>
            <p:cNvSpPr/>
            <p:nvPr/>
          </p:nvSpPr>
          <p:spPr>
            <a:xfrm rot="19800000">
              <a:off x="-42848" y="517689"/>
              <a:ext cx="94587" cy="35954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4" name="Groep 183"/>
            <p:cNvGrpSpPr/>
            <p:nvPr/>
          </p:nvGrpSpPr>
          <p:grpSpPr>
            <a:xfrm>
              <a:off x="570502" y="2591012"/>
              <a:ext cx="258489" cy="146106"/>
              <a:chOff x="-30451" y="4087429"/>
              <a:chExt cx="443727" cy="250807"/>
            </a:xfrm>
          </p:grpSpPr>
          <p:sp>
            <p:nvSpPr>
              <p:cNvPr id="210" name="Gelijkbenige driehoek 209"/>
              <p:cNvSpPr/>
              <p:nvPr/>
            </p:nvSpPr>
            <p:spPr>
              <a:xfrm>
                <a:off x="-30451" y="4093787"/>
                <a:ext cx="239346" cy="235425"/>
              </a:xfrm>
              <a:prstGeom prst="triangl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0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Rechthoek 210"/>
              <p:cNvSpPr/>
              <p:nvPr/>
            </p:nvSpPr>
            <p:spPr>
              <a:xfrm>
                <a:off x="233328" y="4090387"/>
                <a:ext cx="56810" cy="247849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0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Traan 211"/>
              <p:cNvSpPr/>
              <p:nvPr/>
            </p:nvSpPr>
            <p:spPr>
              <a:xfrm rot="13500000">
                <a:off x="225054" y="4087429"/>
                <a:ext cx="188222" cy="188222"/>
              </a:xfrm>
              <a:prstGeom prst="teardrop">
                <a:avLst>
                  <a:gd name="adj" fmla="val 48114"/>
                </a:avLst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0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5" name="Groep 184"/>
            <p:cNvGrpSpPr/>
            <p:nvPr/>
          </p:nvGrpSpPr>
          <p:grpSpPr>
            <a:xfrm>
              <a:off x="378781" y="837411"/>
              <a:ext cx="650011" cy="861774"/>
              <a:chOff x="5602805" y="1880083"/>
              <a:chExt cx="1115820" cy="1479335"/>
            </a:xfrm>
          </p:grpSpPr>
          <p:sp>
            <p:nvSpPr>
              <p:cNvPr id="207" name="Tekstvak 206"/>
              <p:cNvSpPr txBox="1"/>
              <p:nvPr/>
            </p:nvSpPr>
            <p:spPr>
              <a:xfrm>
                <a:off x="5602805" y="1880083"/>
                <a:ext cx="1115820" cy="1479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13</a:t>
                </a:r>
                <a:endParaRPr kumimoji="0" lang="nl-BE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anose="020B0A04020102020204" pitchFamily="34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8" name="Rechthoek 207"/>
              <p:cNvSpPr/>
              <p:nvPr/>
            </p:nvSpPr>
            <p:spPr>
              <a:xfrm>
                <a:off x="5726535" y="2038456"/>
                <a:ext cx="974666" cy="3962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9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monday</a:t>
                </a:r>
                <a:endParaRPr kumimoji="0" lang="nl-BE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9" name="Rechthoek 208"/>
              <p:cNvSpPr/>
              <p:nvPr/>
            </p:nvSpPr>
            <p:spPr>
              <a:xfrm>
                <a:off x="5741043" y="2641469"/>
                <a:ext cx="911377" cy="435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05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march</a:t>
                </a:r>
                <a:endParaRPr kumimoji="0" lang="nl-BE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86" name="Groep 185"/>
            <p:cNvGrpSpPr/>
            <p:nvPr/>
          </p:nvGrpSpPr>
          <p:grpSpPr>
            <a:xfrm>
              <a:off x="-522821" y="732502"/>
              <a:ext cx="2399906" cy="2357634"/>
              <a:chOff x="4070922" y="1420595"/>
              <a:chExt cx="4119714" cy="4047153"/>
            </a:xfrm>
          </p:grpSpPr>
          <p:sp>
            <p:nvSpPr>
              <p:cNvPr id="195" name="Tekstvak 194"/>
              <p:cNvSpPr txBox="1"/>
              <p:nvPr/>
            </p:nvSpPr>
            <p:spPr>
              <a:xfrm>
                <a:off x="5822248" y="1420595"/>
                <a:ext cx="669222" cy="3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JAN</a:t>
                </a:r>
              </a:p>
            </p:txBody>
          </p:sp>
          <p:sp>
            <p:nvSpPr>
              <p:cNvPr id="196" name="Tekstvak 195"/>
              <p:cNvSpPr txBox="1"/>
              <p:nvPr/>
            </p:nvSpPr>
            <p:spPr>
              <a:xfrm rot="1800000">
                <a:off x="6784150" y="1601514"/>
                <a:ext cx="649962" cy="3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FEB</a:t>
                </a:r>
              </a:p>
            </p:txBody>
          </p:sp>
          <p:sp>
            <p:nvSpPr>
              <p:cNvPr id="197" name="Tekstvak 196"/>
              <p:cNvSpPr txBox="1"/>
              <p:nvPr/>
            </p:nvSpPr>
            <p:spPr>
              <a:xfrm rot="18000000">
                <a:off x="4198210" y="2367953"/>
                <a:ext cx="696742" cy="343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NOV</a:t>
                </a:r>
              </a:p>
            </p:txBody>
          </p:sp>
          <p:sp>
            <p:nvSpPr>
              <p:cNvPr id="198" name="Tekstvak 197"/>
              <p:cNvSpPr txBox="1"/>
              <p:nvPr/>
            </p:nvSpPr>
            <p:spPr>
              <a:xfrm rot="19800000">
                <a:off x="4886872" y="1658018"/>
                <a:ext cx="669222" cy="3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DEC</a:t>
                </a:r>
              </a:p>
            </p:txBody>
          </p:sp>
          <p:sp>
            <p:nvSpPr>
              <p:cNvPr id="199" name="Tekstvak 198"/>
              <p:cNvSpPr txBox="1"/>
              <p:nvPr/>
            </p:nvSpPr>
            <p:spPr>
              <a:xfrm rot="14400000">
                <a:off x="4196396" y="4227767"/>
                <a:ext cx="647209" cy="343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SEP</a:t>
                </a:r>
              </a:p>
            </p:txBody>
          </p:sp>
          <p:sp>
            <p:nvSpPr>
              <p:cNvPr id="200" name="Tekstvak 199"/>
              <p:cNvSpPr txBox="1"/>
              <p:nvPr/>
            </p:nvSpPr>
            <p:spPr>
              <a:xfrm rot="16200000">
                <a:off x="3903891" y="3288318"/>
                <a:ext cx="677480" cy="343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OCT</a:t>
                </a:r>
              </a:p>
            </p:txBody>
          </p:sp>
          <p:sp>
            <p:nvSpPr>
              <p:cNvPr id="201" name="Tekstvak 200"/>
              <p:cNvSpPr txBox="1"/>
              <p:nvPr/>
            </p:nvSpPr>
            <p:spPr>
              <a:xfrm rot="10800000">
                <a:off x="5862681" y="5124330"/>
                <a:ext cx="649962" cy="3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JUL</a:t>
                </a:r>
              </a:p>
            </p:txBody>
          </p:sp>
          <p:sp>
            <p:nvSpPr>
              <p:cNvPr id="202" name="Tekstvak 201"/>
              <p:cNvSpPr txBox="1"/>
              <p:nvPr/>
            </p:nvSpPr>
            <p:spPr>
              <a:xfrm rot="12600000">
                <a:off x="4887018" y="4894814"/>
                <a:ext cx="696741" cy="3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AUG</a:t>
                </a:r>
              </a:p>
            </p:txBody>
          </p:sp>
          <p:sp>
            <p:nvSpPr>
              <p:cNvPr id="203" name="Tekstvak 202"/>
              <p:cNvSpPr txBox="1"/>
              <p:nvPr/>
            </p:nvSpPr>
            <p:spPr>
              <a:xfrm rot="7200000">
                <a:off x="7446443" y="4214641"/>
                <a:ext cx="704997" cy="343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MAY</a:t>
                </a:r>
              </a:p>
            </p:txBody>
          </p:sp>
          <p:sp>
            <p:nvSpPr>
              <p:cNvPr id="204" name="Tekstvak 203"/>
              <p:cNvSpPr txBox="1"/>
              <p:nvPr/>
            </p:nvSpPr>
            <p:spPr>
              <a:xfrm rot="9000000">
                <a:off x="6785302" y="4924580"/>
                <a:ext cx="677479" cy="3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JUN</a:t>
                </a:r>
              </a:p>
            </p:txBody>
          </p:sp>
          <p:sp>
            <p:nvSpPr>
              <p:cNvPr id="205" name="Tekstvak 204"/>
              <p:cNvSpPr txBox="1"/>
              <p:nvPr/>
            </p:nvSpPr>
            <p:spPr>
              <a:xfrm rot="3600000">
                <a:off x="7389060" y="2322124"/>
                <a:ext cx="704997" cy="343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MAR</a:t>
                </a:r>
              </a:p>
            </p:txBody>
          </p:sp>
          <p:sp>
            <p:nvSpPr>
              <p:cNvPr id="206" name="Tekstvak 205"/>
              <p:cNvSpPr txBox="1"/>
              <p:nvPr/>
            </p:nvSpPr>
            <p:spPr>
              <a:xfrm rot="5400000">
                <a:off x="7684316" y="3261577"/>
                <a:ext cx="669223" cy="343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7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Black" panose="020B0A04020102020204" pitchFamily="34" charset="0"/>
                  </a:rPr>
                  <a:t>APR</a:t>
                </a:r>
              </a:p>
            </p:txBody>
          </p:sp>
        </p:grpSp>
        <p:sp>
          <p:nvSpPr>
            <p:cNvPr id="187" name="Blokboog 186"/>
            <p:cNvSpPr/>
            <p:nvPr/>
          </p:nvSpPr>
          <p:spPr>
            <a:xfrm rot="17065184">
              <a:off x="-904153" y="312081"/>
              <a:ext cx="3181577" cy="3181578"/>
            </a:xfrm>
            <a:prstGeom prst="blockArc">
              <a:avLst>
                <a:gd name="adj1" fmla="val 8244698"/>
                <a:gd name="adj2" fmla="val 9892412"/>
                <a:gd name="adj3" fmla="val 11883"/>
              </a:avLst>
            </a:prstGeom>
            <a:solidFill>
              <a:srgbClr val="C00000">
                <a:alpha val="25098"/>
              </a:srgbClr>
            </a:solidFill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8" name="Groep 187"/>
            <p:cNvGrpSpPr/>
            <p:nvPr/>
          </p:nvGrpSpPr>
          <p:grpSpPr>
            <a:xfrm>
              <a:off x="605788" y="393415"/>
              <a:ext cx="186576" cy="1537198"/>
              <a:chOff x="6009462" y="729667"/>
              <a:chExt cx="320279" cy="2638778"/>
            </a:xfrm>
          </p:grpSpPr>
          <p:cxnSp>
            <p:nvCxnSpPr>
              <p:cNvPr id="193" name="Rechte verbindingslijn 192"/>
              <p:cNvCxnSpPr/>
              <p:nvPr/>
            </p:nvCxnSpPr>
            <p:spPr>
              <a:xfrm>
                <a:off x="6168532" y="729667"/>
                <a:ext cx="2138" cy="2638778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94" name="Ovaal 193"/>
              <p:cNvSpPr/>
              <p:nvPr/>
            </p:nvSpPr>
            <p:spPr>
              <a:xfrm>
                <a:off x="6009462" y="844888"/>
                <a:ext cx="320279" cy="320279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0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89" name="Gelijkbenige driehoek 188"/>
            <p:cNvSpPr/>
            <p:nvPr/>
          </p:nvSpPr>
          <p:spPr>
            <a:xfrm rot="15300000">
              <a:off x="2099627" y="1394250"/>
              <a:ext cx="196662" cy="182230"/>
            </a:xfrm>
            <a:prstGeom prst="triangle">
              <a:avLst/>
            </a:prstGeom>
            <a:solidFill>
              <a:srgbClr val="0000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Blokboog 189"/>
            <p:cNvSpPr/>
            <p:nvPr/>
          </p:nvSpPr>
          <p:spPr>
            <a:xfrm rot="17065184">
              <a:off x="-904153" y="317132"/>
              <a:ext cx="3181577" cy="3181578"/>
            </a:xfrm>
            <a:prstGeom prst="blockArc">
              <a:avLst>
                <a:gd name="adj1" fmla="val 20812369"/>
                <a:gd name="adj2" fmla="val 13586808"/>
                <a:gd name="adj3" fmla="val 43455"/>
              </a:avLst>
            </a:prstGeom>
            <a:solidFill>
              <a:sysClr val="window" lastClr="FFFFFF">
                <a:lumMod val="50000"/>
                <a:alpha val="24706"/>
              </a:sysClr>
            </a:solidFill>
            <a:ln w="3175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Trapezium 190"/>
            <p:cNvSpPr/>
            <p:nvPr/>
          </p:nvSpPr>
          <p:spPr>
            <a:xfrm rot="4500000">
              <a:off x="1205024" y="948695"/>
              <a:ext cx="152320" cy="1598159"/>
            </a:xfrm>
            <a:prstGeom prst="trapezoid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Trapezium 191"/>
            <p:cNvSpPr/>
            <p:nvPr/>
          </p:nvSpPr>
          <p:spPr>
            <a:xfrm rot="8723658">
              <a:off x="757973" y="1715668"/>
              <a:ext cx="152320" cy="913628"/>
            </a:xfrm>
            <a:prstGeom prst="trapezoid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3" name="Kruis 212"/>
          <p:cNvSpPr/>
          <p:nvPr/>
        </p:nvSpPr>
        <p:spPr>
          <a:xfrm>
            <a:off x="6655373" y="566396"/>
            <a:ext cx="233862" cy="205329"/>
          </a:xfrm>
          <a:prstGeom prst="plus">
            <a:avLst>
              <a:gd name="adj" fmla="val 40899"/>
            </a:avLst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5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Afgeronde rechthoek 213"/>
          <p:cNvSpPr/>
          <p:nvPr/>
        </p:nvSpPr>
        <p:spPr>
          <a:xfrm>
            <a:off x="2675322" y="1033451"/>
            <a:ext cx="595666" cy="595666"/>
          </a:xfrm>
          <a:prstGeom prst="round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Tekstvak 214"/>
          <p:cNvSpPr txBox="1"/>
          <p:nvPr/>
        </p:nvSpPr>
        <p:spPr>
          <a:xfrm>
            <a:off x="3419472" y="1933756"/>
            <a:ext cx="3357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nl-BE" sz="1600" b="1" kern="0" dirty="0">
                <a:solidFill>
                  <a:prstClr val="white"/>
                </a:solidFill>
              </a:rPr>
              <a:t>Nieuwe Feiten 7 </a:t>
            </a:r>
            <a:r>
              <a:rPr lang="nl-BE" sz="1600" b="1" kern="0" dirty="0" smtClean="0">
                <a:solidFill>
                  <a:prstClr val="white"/>
                </a:solidFill>
              </a:rPr>
              <a:t>maart</a:t>
            </a:r>
          </a:p>
          <a:p>
            <a:pPr lvl="0"/>
            <a:r>
              <a:rPr lang="nl-BE" sz="1600" i="1" kern="0" dirty="0">
                <a:solidFill>
                  <a:prstClr val="white"/>
                </a:solidFill>
              </a:rPr>
              <a:t>https://progressive-audio.lwc.vrtcdn. </a:t>
            </a:r>
            <a:r>
              <a:rPr lang="nl-BE" sz="1600" i="1" kern="0" dirty="0" err="1" smtClean="0">
                <a:solidFill>
                  <a:prstClr val="white"/>
                </a:solidFill>
              </a:rPr>
              <a:t>be</a:t>
            </a:r>
            <a:r>
              <a:rPr lang="nl-BE" sz="1600" i="1" kern="0" dirty="0" smtClean="0">
                <a:solidFill>
                  <a:prstClr val="white"/>
                </a:solidFill>
              </a:rPr>
              <a:t>/content/2019/03/07/11_De_Nieu</a:t>
            </a:r>
            <a:endParaRPr lang="nl-BE" sz="1600" i="1" kern="0" dirty="0">
              <a:solidFill>
                <a:prstClr val="white"/>
              </a:solidFill>
            </a:endParaRPr>
          </a:p>
        </p:txBody>
      </p:sp>
      <p:sp>
        <p:nvSpPr>
          <p:cNvPr id="216" name="Afgeronde rechthoek 215"/>
          <p:cNvSpPr/>
          <p:nvPr/>
        </p:nvSpPr>
        <p:spPr>
          <a:xfrm>
            <a:off x="2675322" y="2042782"/>
            <a:ext cx="595666" cy="595666"/>
          </a:xfrm>
          <a:prstGeom prst="round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Tekstvak 216"/>
          <p:cNvSpPr txBox="1"/>
          <p:nvPr/>
        </p:nvSpPr>
        <p:spPr>
          <a:xfrm>
            <a:off x="3419472" y="2937699"/>
            <a:ext cx="3357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nl-BE" sz="1600" b="1" kern="0" dirty="0">
                <a:solidFill>
                  <a:prstClr val="white"/>
                </a:solidFill>
              </a:rPr>
              <a:t>Nieuwe Feiten </a:t>
            </a:r>
            <a:r>
              <a:rPr lang="nl-BE" sz="1600" b="1" kern="0" dirty="0" smtClean="0">
                <a:solidFill>
                  <a:prstClr val="white"/>
                </a:solidFill>
              </a:rPr>
              <a:t>6 maart</a:t>
            </a:r>
            <a:endParaRPr lang="nl-BE" sz="1600" b="1" kern="0" dirty="0">
              <a:solidFill>
                <a:prstClr val="white"/>
              </a:solidFill>
            </a:endParaRPr>
          </a:p>
        </p:txBody>
      </p:sp>
      <p:sp>
        <p:nvSpPr>
          <p:cNvPr id="218" name="Afgeronde rechthoek 217"/>
          <p:cNvSpPr/>
          <p:nvPr/>
        </p:nvSpPr>
        <p:spPr>
          <a:xfrm>
            <a:off x="2675322" y="3046725"/>
            <a:ext cx="595666" cy="291237"/>
          </a:xfrm>
          <a:prstGeom prst="roundRect">
            <a:avLst>
              <a:gd name="adj" fmla="val 38470"/>
            </a:avLst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9" name="Rechte verbindingslijn 218"/>
          <p:cNvCxnSpPr/>
          <p:nvPr/>
        </p:nvCxnSpPr>
        <p:spPr>
          <a:xfrm>
            <a:off x="2696809" y="2826377"/>
            <a:ext cx="4197283" cy="0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220" name="Rechthoek 219"/>
          <p:cNvSpPr/>
          <p:nvPr/>
        </p:nvSpPr>
        <p:spPr>
          <a:xfrm rot="10800000">
            <a:off x="2273221" y="3007151"/>
            <a:ext cx="4942925" cy="351563"/>
          </a:xfrm>
          <a:prstGeom prst="rect">
            <a:avLst/>
          </a:prstGeom>
          <a:gradFill flip="none" rotWithShape="1">
            <a:gsLst>
              <a:gs pos="0">
                <a:srgbClr val="C00000">
                  <a:alpha val="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5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Rechthoek 220"/>
          <p:cNvSpPr/>
          <p:nvPr/>
        </p:nvSpPr>
        <p:spPr>
          <a:xfrm>
            <a:off x="2244713" y="833827"/>
            <a:ext cx="4942925" cy="351563"/>
          </a:xfrm>
          <a:prstGeom prst="rect">
            <a:avLst/>
          </a:prstGeom>
          <a:gradFill flip="none" rotWithShape="1">
            <a:gsLst>
              <a:gs pos="0">
                <a:srgbClr val="C00000">
                  <a:alpha val="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5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1" name="Groep 340"/>
          <p:cNvGrpSpPr/>
          <p:nvPr/>
        </p:nvGrpSpPr>
        <p:grpSpPr>
          <a:xfrm>
            <a:off x="222209" y="3353323"/>
            <a:ext cx="7611857" cy="4572721"/>
            <a:chOff x="690616" y="3323008"/>
            <a:chExt cx="7611857" cy="4572721"/>
          </a:xfrm>
        </p:grpSpPr>
        <p:pic>
          <p:nvPicPr>
            <p:cNvPr id="334" name="Afbeelding 33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7740" y="4865754"/>
              <a:ext cx="6614733" cy="3029975"/>
            </a:xfrm>
            <a:prstGeom prst="rect">
              <a:avLst/>
            </a:prstGeom>
            <a:ln>
              <a:noFill/>
            </a:ln>
            <a:scene3d>
              <a:camera prst="isometricOffAxis2Top"/>
              <a:lightRig rig="threePt" dir="t"/>
            </a:scene3d>
          </p:spPr>
        </p:pic>
        <p:sp>
          <p:nvSpPr>
            <p:cNvPr id="315" name="Ovaal 314"/>
            <p:cNvSpPr/>
            <p:nvPr/>
          </p:nvSpPr>
          <p:spPr>
            <a:xfrm>
              <a:off x="690616" y="3718771"/>
              <a:ext cx="2868422" cy="2868422"/>
            </a:xfrm>
            <a:prstGeom prst="ellipse">
              <a:avLst/>
            </a:prstGeom>
            <a:solidFill>
              <a:sysClr val="window" lastClr="FFFFFF"/>
            </a:solidFill>
            <a:ln w="98425" cap="flat" cmpd="thinThick" algn="ctr">
              <a:solidFill>
                <a:sysClr val="windowText" lastClr="000000"/>
              </a:solidFill>
              <a:prstDash val="solid"/>
              <a:miter lim="800000"/>
            </a:ln>
            <a:effectLst>
              <a:innerShdw blurRad="330200">
                <a:prstClr val="black"/>
              </a:innerShdw>
            </a:effectLst>
            <a:scene3d>
              <a:camera prst="isometricOffAxis2Top"/>
              <a:lightRig rig="threePt" dir="t"/>
            </a:scene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dirty="0" smtClean="0">
                <a:ln w="73025" cmpd="thickThin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16" name="Afbeelding 31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447" y="3323008"/>
              <a:ext cx="2753947" cy="2753947"/>
            </a:xfrm>
            <a:prstGeom prst="rect">
              <a:avLst/>
            </a:prstGeom>
            <a:scene3d>
              <a:camera prst="isometricOffAxis2Top"/>
              <a:lightRig rig="threePt" dir="t"/>
            </a:scene3d>
          </p:spPr>
        </p:pic>
        <p:pic>
          <p:nvPicPr>
            <p:cNvPr id="318" name="Afbeelding 31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7869" y="3676637"/>
              <a:ext cx="562463" cy="748183"/>
            </a:xfrm>
            <a:prstGeom prst="rect">
              <a:avLst/>
            </a:prstGeom>
            <a:scene3d>
              <a:camera prst="isometricOffAxis2Top"/>
              <a:lightRig rig="threePt" dir="t"/>
            </a:scene3d>
          </p:spPr>
        </p:pic>
        <p:cxnSp>
          <p:nvCxnSpPr>
            <p:cNvPr id="321" name="Rechte verbindingslijn 320"/>
            <p:cNvCxnSpPr/>
            <p:nvPr/>
          </p:nvCxnSpPr>
          <p:spPr>
            <a:xfrm>
              <a:off x="788932" y="4727252"/>
              <a:ext cx="0" cy="388244"/>
            </a:xfrm>
            <a:prstGeom prst="line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4" name="Rechte verbindingslijn 323"/>
            <p:cNvCxnSpPr/>
            <p:nvPr/>
          </p:nvCxnSpPr>
          <p:spPr>
            <a:xfrm>
              <a:off x="3524394" y="4727252"/>
              <a:ext cx="0" cy="388244"/>
            </a:xfrm>
            <a:prstGeom prst="line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5" name="Rechte verbindingslijn 324"/>
            <p:cNvCxnSpPr/>
            <p:nvPr/>
          </p:nvCxnSpPr>
          <p:spPr>
            <a:xfrm>
              <a:off x="2071513" y="4306671"/>
              <a:ext cx="0" cy="388244"/>
            </a:xfrm>
            <a:prstGeom prst="line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6" name="Rechte verbindingslijn 325"/>
            <p:cNvCxnSpPr/>
            <p:nvPr/>
          </p:nvCxnSpPr>
          <p:spPr>
            <a:xfrm>
              <a:off x="2241283" y="5163586"/>
              <a:ext cx="0" cy="388244"/>
            </a:xfrm>
            <a:prstGeom prst="line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7" name="Rechte verbindingslijn 326"/>
            <p:cNvCxnSpPr/>
            <p:nvPr/>
          </p:nvCxnSpPr>
          <p:spPr>
            <a:xfrm>
              <a:off x="2071513" y="4378805"/>
              <a:ext cx="0" cy="765542"/>
            </a:xfrm>
            <a:prstGeom prst="line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17" name="Afbeelding 31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71513" y="3336024"/>
              <a:ext cx="1390239" cy="1910252"/>
            </a:xfrm>
            <a:prstGeom prst="rect">
              <a:avLst/>
            </a:prstGeom>
            <a:scene3d>
              <a:camera prst="isometricOffAxis2Top"/>
              <a:lightRig rig="threePt" dir="t"/>
            </a:scene3d>
          </p:spPr>
        </p:pic>
        <p:cxnSp>
          <p:nvCxnSpPr>
            <p:cNvPr id="328" name="Rechte verbindingslijn 327"/>
            <p:cNvCxnSpPr/>
            <p:nvPr/>
          </p:nvCxnSpPr>
          <p:spPr>
            <a:xfrm>
              <a:off x="1969101" y="4078981"/>
              <a:ext cx="0" cy="388244"/>
            </a:xfrm>
            <a:prstGeom prst="line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29" name="Afbeelding 328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9967" y="3815207"/>
              <a:ext cx="244088" cy="143269"/>
            </a:xfrm>
            <a:prstGeom prst="rect">
              <a:avLst/>
            </a:prstGeom>
            <a:scene3d>
              <a:camera prst="isometricOffAxis2Top"/>
              <a:lightRig rig="threePt" dir="t"/>
            </a:scene3d>
          </p:spPr>
        </p:pic>
        <p:cxnSp>
          <p:nvCxnSpPr>
            <p:cNvPr id="330" name="Rechte verbindingslijn 329"/>
            <p:cNvCxnSpPr/>
            <p:nvPr/>
          </p:nvCxnSpPr>
          <p:spPr>
            <a:xfrm>
              <a:off x="2155706" y="3931946"/>
              <a:ext cx="0" cy="934761"/>
            </a:xfrm>
            <a:prstGeom prst="line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7" name="Rechte verbindingslijn 336"/>
            <p:cNvCxnSpPr/>
            <p:nvPr/>
          </p:nvCxnSpPr>
          <p:spPr>
            <a:xfrm>
              <a:off x="1375967" y="5541125"/>
              <a:ext cx="0" cy="819957"/>
            </a:xfrm>
            <a:prstGeom prst="line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42" name="Tekstvak 341"/>
          <p:cNvSpPr txBox="1"/>
          <p:nvPr/>
        </p:nvSpPr>
        <p:spPr>
          <a:xfrm>
            <a:off x="3458390" y="4886124"/>
            <a:ext cx="73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back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44" name="Vrije vorm 343"/>
          <p:cNvSpPr/>
          <p:nvPr/>
        </p:nvSpPr>
        <p:spPr>
          <a:xfrm>
            <a:off x="3175000" y="5099050"/>
            <a:ext cx="406400" cy="151224"/>
          </a:xfrm>
          <a:custGeom>
            <a:avLst/>
            <a:gdLst>
              <a:gd name="connsiteX0" fmla="*/ 406400 w 406400"/>
              <a:gd name="connsiteY0" fmla="*/ 0 h 151224"/>
              <a:gd name="connsiteX1" fmla="*/ 209550 w 406400"/>
              <a:gd name="connsiteY1" fmla="*/ 139700 h 151224"/>
              <a:gd name="connsiteX2" fmla="*/ 0 w 406400"/>
              <a:gd name="connsiteY2" fmla="*/ 133350 h 15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151224">
                <a:moveTo>
                  <a:pt x="406400" y="0"/>
                </a:moveTo>
                <a:cubicBezTo>
                  <a:pt x="341841" y="58737"/>
                  <a:pt x="277283" y="117475"/>
                  <a:pt x="209550" y="139700"/>
                </a:cubicBezTo>
                <a:cubicBezTo>
                  <a:pt x="141817" y="161925"/>
                  <a:pt x="70908" y="147637"/>
                  <a:pt x="0" y="13335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Vrije vorm 344"/>
          <p:cNvSpPr/>
          <p:nvPr/>
        </p:nvSpPr>
        <p:spPr>
          <a:xfrm>
            <a:off x="3099409" y="4648139"/>
            <a:ext cx="446158" cy="55894"/>
          </a:xfrm>
          <a:custGeom>
            <a:avLst/>
            <a:gdLst>
              <a:gd name="connsiteX0" fmla="*/ 406400 w 406400"/>
              <a:gd name="connsiteY0" fmla="*/ 0 h 151224"/>
              <a:gd name="connsiteX1" fmla="*/ 209550 w 406400"/>
              <a:gd name="connsiteY1" fmla="*/ 139700 h 151224"/>
              <a:gd name="connsiteX2" fmla="*/ 0 w 406400"/>
              <a:gd name="connsiteY2" fmla="*/ 133350 h 15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151224">
                <a:moveTo>
                  <a:pt x="406400" y="0"/>
                </a:moveTo>
                <a:cubicBezTo>
                  <a:pt x="341841" y="58737"/>
                  <a:pt x="277283" y="117475"/>
                  <a:pt x="209550" y="139700"/>
                </a:cubicBezTo>
                <a:cubicBezTo>
                  <a:pt x="141817" y="161925"/>
                  <a:pt x="70908" y="147637"/>
                  <a:pt x="0" y="13335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Tekstvak 345"/>
          <p:cNvSpPr txBox="1"/>
          <p:nvPr/>
        </p:nvSpPr>
        <p:spPr>
          <a:xfrm>
            <a:off x="3526599" y="4476856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tick marks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47" name="Vrije vorm 346"/>
          <p:cNvSpPr/>
          <p:nvPr/>
        </p:nvSpPr>
        <p:spPr>
          <a:xfrm>
            <a:off x="2947383" y="4361849"/>
            <a:ext cx="446158" cy="55894"/>
          </a:xfrm>
          <a:custGeom>
            <a:avLst/>
            <a:gdLst>
              <a:gd name="connsiteX0" fmla="*/ 406400 w 406400"/>
              <a:gd name="connsiteY0" fmla="*/ 0 h 151224"/>
              <a:gd name="connsiteX1" fmla="*/ 209550 w 406400"/>
              <a:gd name="connsiteY1" fmla="*/ 139700 h 151224"/>
              <a:gd name="connsiteX2" fmla="*/ 0 w 406400"/>
              <a:gd name="connsiteY2" fmla="*/ 133350 h 15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151224">
                <a:moveTo>
                  <a:pt x="406400" y="0"/>
                </a:moveTo>
                <a:cubicBezTo>
                  <a:pt x="341841" y="58737"/>
                  <a:pt x="277283" y="117475"/>
                  <a:pt x="209550" y="139700"/>
                </a:cubicBezTo>
                <a:cubicBezTo>
                  <a:pt x="141817" y="161925"/>
                  <a:pt x="70908" y="147637"/>
                  <a:pt x="0" y="13335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Tekstvak 347"/>
          <p:cNvSpPr txBox="1"/>
          <p:nvPr/>
        </p:nvSpPr>
        <p:spPr>
          <a:xfrm>
            <a:off x="3263389" y="4173693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handles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49" name="Tekstvak 348"/>
          <p:cNvSpPr txBox="1"/>
          <p:nvPr/>
        </p:nvSpPr>
        <p:spPr>
          <a:xfrm>
            <a:off x="-104271" y="3799777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date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51" name="Vrije vorm 350"/>
          <p:cNvSpPr/>
          <p:nvPr/>
        </p:nvSpPr>
        <p:spPr>
          <a:xfrm>
            <a:off x="844550" y="3883889"/>
            <a:ext cx="527050" cy="129311"/>
          </a:xfrm>
          <a:custGeom>
            <a:avLst/>
            <a:gdLst>
              <a:gd name="connsiteX0" fmla="*/ 0 w 527050"/>
              <a:gd name="connsiteY0" fmla="*/ 59461 h 129311"/>
              <a:gd name="connsiteX1" fmla="*/ 355600 w 527050"/>
              <a:gd name="connsiteY1" fmla="*/ 2311 h 129311"/>
              <a:gd name="connsiteX2" fmla="*/ 527050 w 527050"/>
              <a:gd name="connsiteY2" fmla="*/ 129311 h 12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050" h="129311">
                <a:moveTo>
                  <a:pt x="0" y="59461"/>
                </a:moveTo>
                <a:cubicBezTo>
                  <a:pt x="133879" y="25065"/>
                  <a:pt x="267758" y="-9331"/>
                  <a:pt x="355600" y="2311"/>
                </a:cubicBezTo>
                <a:cubicBezTo>
                  <a:pt x="443442" y="13953"/>
                  <a:pt x="485246" y="71632"/>
                  <a:pt x="527050" y="12931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Tekstvak 351"/>
          <p:cNvSpPr txBox="1"/>
          <p:nvPr/>
        </p:nvSpPr>
        <p:spPr>
          <a:xfrm>
            <a:off x="2128217" y="3602300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logo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53" name="Vrije vorm 352"/>
          <p:cNvSpPr/>
          <p:nvPr/>
        </p:nvSpPr>
        <p:spPr>
          <a:xfrm>
            <a:off x="1739900" y="3664160"/>
            <a:ext cx="742950" cy="145840"/>
          </a:xfrm>
          <a:custGeom>
            <a:avLst/>
            <a:gdLst>
              <a:gd name="connsiteX0" fmla="*/ 742950 w 742950"/>
              <a:gd name="connsiteY0" fmla="*/ 37890 h 145840"/>
              <a:gd name="connsiteX1" fmla="*/ 165100 w 742950"/>
              <a:gd name="connsiteY1" fmla="*/ 6140 h 145840"/>
              <a:gd name="connsiteX2" fmla="*/ 0 w 742950"/>
              <a:gd name="connsiteY2" fmla="*/ 145840 h 14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2950" h="145840">
                <a:moveTo>
                  <a:pt x="742950" y="37890"/>
                </a:moveTo>
                <a:cubicBezTo>
                  <a:pt x="515937" y="13019"/>
                  <a:pt x="288925" y="-11852"/>
                  <a:pt x="165100" y="6140"/>
                </a:cubicBezTo>
                <a:cubicBezTo>
                  <a:pt x="41275" y="24132"/>
                  <a:pt x="20637" y="84986"/>
                  <a:pt x="0" y="14584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hteraccolade 353"/>
          <p:cNvSpPr/>
          <p:nvPr/>
        </p:nvSpPr>
        <p:spPr>
          <a:xfrm>
            <a:off x="4665303" y="3622331"/>
            <a:ext cx="263210" cy="1710072"/>
          </a:xfrm>
          <a:prstGeom prst="rightBrace">
            <a:avLst>
              <a:gd name="adj1" fmla="val 56583"/>
              <a:gd name="adj2" fmla="val 50000"/>
            </a:avLst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Tekstvak 354"/>
          <p:cNvSpPr txBox="1"/>
          <p:nvPr/>
        </p:nvSpPr>
        <p:spPr>
          <a:xfrm>
            <a:off x="5014748" y="4310437"/>
            <a:ext cx="73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dial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57" name="Tekstvak 356"/>
          <p:cNvSpPr txBox="1"/>
          <p:nvPr/>
        </p:nvSpPr>
        <p:spPr>
          <a:xfrm>
            <a:off x="4500481" y="5470905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side pane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58" name="Vrije vorm 357"/>
          <p:cNvSpPr/>
          <p:nvPr/>
        </p:nvSpPr>
        <p:spPr>
          <a:xfrm>
            <a:off x="5631679" y="5623133"/>
            <a:ext cx="334086" cy="435835"/>
          </a:xfrm>
          <a:custGeom>
            <a:avLst/>
            <a:gdLst>
              <a:gd name="connsiteX0" fmla="*/ 0 w 334086"/>
              <a:gd name="connsiteY0" fmla="*/ 0 h 435835"/>
              <a:gd name="connsiteX1" fmla="*/ 299102 w 334086"/>
              <a:gd name="connsiteY1" fmla="*/ 128187 h 435835"/>
              <a:gd name="connsiteX2" fmla="*/ 316194 w 334086"/>
              <a:gd name="connsiteY2" fmla="*/ 435835 h 435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086" h="435835">
                <a:moveTo>
                  <a:pt x="0" y="0"/>
                </a:moveTo>
                <a:cubicBezTo>
                  <a:pt x="123201" y="27774"/>
                  <a:pt x="246403" y="55548"/>
                  <a:pt x="299102" y="128187"/>
                </a:cubicBezTo>
                <a:cubicBezTo>
                  <a:pt x="351801" y="200826"/>
                  <a:pt x="333997" y="318330"/>
                  <a:pt x="316194" y="43583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9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 smtClean="0"/>
              <a:t>Several options to make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dirty="0" smtClean="0"/>
              <a:t>The Scene </a:t>
            </a:r>
            <a:r>
              <a:rPr lang="en-US" dirty="0"/>
              <a:t>Graph</a:t>
            </a:r>
            <a:endParaRPr lang="en-GB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Programmatically:</a:t>
            </a:r>
          </a:p>
          <a:p>
            <a:pPr lvl="1"/>
            <a:r>
              <a:rPr lang="en-US" dirty="0" smtClean="0"/>
              <a:t>Full control on initialization and use of objects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Using a scene builder tool such as Oracle’s Scene Builder</a:t>
            </a:r>
          </a:p>
          <a:p>
            <a:pPr lvl="1"/>
            <a:r>
              <a:rPr lang="en-US" dirty="0" smtClean="0"/>
              <a:t>Can become too </a:t>
            </a:r>
            <a:r>
              <a:rPr lang="en-US" dirty="0" err="1" smtClean="0"/>
              <a:t>contstraining</a:t>
            </a:r>
            <a:endParaRPr lang="en-US" dirty="0" smtClean="0"/>
          </a:p>
          <a:p>
            <a:pPr lvl="1"/>
            <a:r>
              <a:rPr lang="nl-BE" dirty="0" smtClean="0"/>
              <a:t>A bit slower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build</a:t>
            </a:r>
            <a:endParaRPr lang="nl-BE" dirty="0" smtClean="0"/>
          </a:p>
          <a:p>
            <a:pPr lvl="1"/>
            <a:r>
              <a:rPr lang="nl-BE" dirty="0" err="1" smtClean="0"/>
              <a:t>Can</a:t>
            </a:r>
            <a:r>
              <a:rPr lang="nl-BE" dirty="0" smtClean="0"/>
              <a:t> </a:t>
            </a:r>
            <a:r>
              <a:rPr lang="nl-BE" dirty="0" err="1" smtClean="0"/>
              <a:t>be</a:t>
            </a:r>
            <a:r>
              <a:rPr lang="nl-BE" dirty="0" smtClean="0"/>
              <a:t> </a:t>
            </a:r>
            <a:r>
              <a:rPr lang="nl-BE" dirty="0" err="1" smtClean="0"/>
              <a:t>faster</a:t>
            </a:r>
            <a:r>
              <a:rPr lang="nl-BE" dirty="0" smtClean="0"/>
              <a:t>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develop</a:t>
            </a:r>
            <a:endParaRPr lang="en-US" dirty="0"/>
          </a:p>
        </p:txBody>
      </p:sp>
      <p:pic>
        <p:nvPicPr>
          <p:cNvPr id="10242" name="Picture 2" descr="Description of Figure 3-1 follow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685" y="2461056"/>
            <a:ext cx="6161739" cy="36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/>
          <p:cNvSpPr txBox="1"/>
          <p:nvPr/>
        </p:nvSpPr>
        <p:spPr>
          <a:xfrm>
            <a:off x="285750" y="2380734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600" dirty="0" smtClean="0">
                <a:solidFill>
                  <a:srgbClr val="C00000"/>
                </a:solidFill>
              </a:rPr>
              <a:t>2.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285750" y="542410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600" dirty="0" smtClean="0">
                <a:solidFill>
                  <a:srgbClr val="C00000"/>
                </a:solidFill>
              </a:rPr>
              <a:t>1.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1048686" y="669836"/>
            <a:ext cx="469488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BBBFF"/>
                </a:solidFill>
                <a:latin typeface="Consolas" panose="020B0609020204030204" pitchFamily="49" charset="0"/>
              </a:rPr>
              <a:t>Rectangle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9DA4"/>
                </a:solidFill>
                <a:latin typeface="Consolas" panose="020B0609020204030204" pitchFamily="49" charset="0"/>
              </a:rPr>
              <a:t>back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9FFFF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BBB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BDAFF"/>
                </a:solidFill>
                <a:latin typeface="Consolas" panose="020B0609020204030204" pitchFamily="49" charset="0"/>
              </a:rPr>
              <a:t>Rectangle</a:t>
            </a:r>
            <a:r>
              <a:rPr lang="en-US" dirty="0" smtClean="0">
                <a:solidFill>
                  <a:srgbClr val="BBDAFF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BDAFF"/>
                </a:solidFill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rgbClr val="FFC58F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BBDAFF"/>
                </a:solidFill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FFC58F"/>
                </a:solidFill>
                <a:latin typeface="Consolas" panose="020B0609020204030204" pitchFamily="49" charset="0"/>
              </a:rPr>
              <a:t>0</a:t>
            </a:r>
            <a:r>
              <a:rPr lang="en-US" dirty="0" smtClean="0">
                <a:solidFill>
                  <a:srgbClr val="BBDA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BBDAFF"/>
                </a:solidFill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rgbClr val="BBDAFF"/>
                </a:solidFill>
                <a:latin typeface="Consolas" panose="020B0609020204030204" pitchFamily="49" charset="0"/>
              </a:rPr>
              <a:t>PANE_WIDTH </a:t>
            </a:r>
            <a:r>
              <a:rPr lang="en-US" dirty="0">
                <a:solidFill>
                  <a:srgbClr val="99FFFF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BBDAFF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BBDAFF"/>
                </a:solidFill>
                <a:latin typeface="Consolas" panose="020B0609020204030204" pitchFamily="49" charset="0"/>
              </a:rPr>
              <a:t>SPACING,</a:t>
            </a:r>
          </a:p>
          <a:p>
            <a:r>
              <a:rPr lang="en-US" dirty="0">
                <a:solidFill>
                  <a:srgbClr val="BBDAFF"/>
                </a:solidFill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rgbClr val="BBDAFF"/>
                </a:solidFill>
                <a:latin typeface="Consolas" panose="020B0609020204030204" pitchFamily="49" charset="0"/>
              </a:rPr>
              <a:t>SIZE </a:t>
            </a:r>
            <a:r>
              <a:rPr lang="en-US" dirty="0">
                <a:solidFill>
                  <a:srgbClr val="99FFFF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BBDA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58F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BBDA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9FFFF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BBDAFF"/>
                </a:solidFill>
                <a:latin typeface="Consolas" panose="020B0609020204030204" pitchFamily="49" charset="0"/>
              </a:rPr>
              <a:t> SPACING)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Vrije vorm 13"/>
          <p:cNvSpPr/>
          <p:nvPr/>
        </p:nvSpPr>
        <p:spPr>
          <a:xfrm>
            <a:off x="732963" y="150383"/>
            <a:ext cx="5680038" cy="2169308"/>
          </a:xfrm>
          <a:custGeom>
            <a:avLst/>
            <a:gdLst>
              <a:gd name="connsiteX0" fmla="*/ 2638494 w 6381835"/>
              <a:gd name="connsiteY0" fmla="*/ 443399 h 2788866"/>
              <a:gd name="connsiteX1" fmla="*/ 69 w 6381835"/>
              <a:gd name="connsiteY1" fmla="*/ 176699 h 2788866"/>
              <a:gd name="connsiteX2" fmla="*/ 2705169 w 6381835"/>
              <a:gd name="connsiteY2" fmla="*/ 2777024 h 2788866"/>
              <a:gd name="connsiteX3" fmla="*/ 6381819 w 6381835"/>
              <a:gd name="connsiteY3" fmla="*/ 1100624 h 2788866"/>
              <a:gd name="connsiteX4" fmla="*/ 2743269 w 6381835"/>
              <a:gd name="connsiteY4" fmla="*/ 138599 h 2788866"/>
              <a:gd name="connsiteX0" fmla="*/ 2638494 w 6386724"/>
              <a:gd name="connsiteY0" fmla="*/ 443399 h 2795705"/>
              <a:gd name="connsiteX1" fmla="*/ 69 w 6386724"/>
              <a:gd name="connsiteY1" fmla="*/ 176699 h 2795705"/>
              <a:gd name="connsiteX2" fmla="*/ 2705169 w 6386724"/>
              <a:gd name="connsiteY2" fmla="*/ 2777024 h 2795705"/>
              <a:gd name="connsiteX3" fmla="*/ 6381819 w 6386724"/>
              <a:gd name="connsiteY3" fmla="*/ 1100624 h 2795705"/>
              <a:gd name="connsiteX4" fmla="*/ 2743269 w 6386724"/>
              <a:gd name="connsiteY4" fmla="*/ 138599 h 2795705"/>
              <a:gd name="connsiteX0" fmla="*/ 2638494 w 6386724"/>
              <a:gd name="connsiteY0" fmla="*/ 443399 h 2795705"/>
              <a:gd name="connsiteX1" fmla="*/ 69 w 6386724"/>
              <a:gd name="connsiteY1" fmla="*/ 176699 h 2795705"/>
              <a:gd name="connsiteX2" fmla="*/ 2705169 w 6386724"/>
              <a:gd name="connsiteY2" fmla="*/ 2777024 h 2795705"/>
              <a:gd name="connsiteX3" fmla="*/ 6381819 w 6386724"/>
              <a:gd name="connsiteY3" fmla="*/ 1100624 h 2795705"/>
              <a:gd name="connsiteX4" fmla="*/ 2743269 w 6386724"/>
              <a:gd name="connsiteY4" fmla="*/ 138599 h 2795705"/>
              <a:gd name="connsiteX0" fmla="*/ 2638490 w 6386720"/>
              <a:gd name="connsiteY0" fmla="*/ 451750 h 2804056"/>
              <a:gd name="connsiteX1" fmla="*/ 65 w 6386720"/>
              <a:gd name="connsiteY1" fmla="*/ 185050 h 2804056"/>
              <a:gd name="connsiteX2" fmla="*/ 2705165 w 6386720"/>
              <a:gd name="connsiteY2" fmla="*/ 2785375 h 2804056"/>
              <a:gd name="connsiteX3" fmla="*/ 6381815 w 6386720"/>
              <a:gd name="connsiteY3" fmla="*/ 1108975 h 2804056"/>
              <a:gd name="connsiteX4" fmla="*/ 2743265 w 6386720"/>
              <a:gd name="connsiteY4" fmla="*/ 146950 h 2804056"/>
              <a:gd name="connsiteX0" fmla="*/ 2667063 w 6415302"/>
              <a:gd name="connsiteY0" fmla="*/ 440082 h 2778297"/>
              <a:gd name="connsiteX1" fmla="*/ 63 w 6415302"/>
              <a:gd name="connsiteY1" fmla="*/ 678207 h 2778297"/>
              <a:gd name="connsiteX2" fmla="*/ 2733738 w 6415302"/>
              <a:gd name="connsiteY2" fmla="*/ 2773707 h 2778297"/>
              <a:gd name="connsiteX3" fmla="*/ 6410388 w 6415302"/>
              <a:gd name="connsiteY3" fmla="*/ 1097307 h 2778297"/>
              <a:gd name="connsiteX4" fmla="*/ 2771838 w 6415302"/>
              <a:gd name="connsiteY4" fmla="*/ 135282 h 2778297"/>
              <a:gd name="connsiteX0" fmla="*/ 2701906 w 6450145"/>
              <a:gd name="connsiteY0" fmla="*/ 440082 h 2778297"/>
              <a:gd name="connsiteX1" fmla="*/ 34906 w 6450145"/>
              <a:gd name="connsiteY1" fmla="*/ 678207 h 2778297"/>
              <a:gd name="connsiteX2" fmla="*/ 2768581 w 6450145"/>
              <a:gd name="connsiteY2" fmla="*/ 2773707 h 2778297"/>
              <a:gd name="connsiteX3" fmla="*/ 6445231 w 6450145"/>
              <a:gd name="connsiteY3" fmla="*/ 1097307 h 2778297"/>
              <a:gd name="connsiteX4" fmla="*/ 2806681 w 6450145"/>
              <a:gd name="connsiteY4" fmla="*/ 135282 h 2778297"/>
              <a:gd name="connsiteX0" fmla="*/ 2729724 w 6480827"/>
              <a:gd name="connsiteY0" fmla="*/ 440082 h 2774080"/>
              <a:gd name="connsiteX1" fmla="*/ 62724 w 6480827"/>
              <a:gd name="connsiteY1" fmla="*/ 678207 h 2774080"/>
              <a:gd name="connsiteX2" fmla="*/ 2796399 w 6480827"/>
              <a:gd name="connsiteY2" fmla="*/ 2773707 h 2774080"/>
              <a:gd name="connsiteX3" fmla="*/ 6473049 w 6480827"/>
              <a:gd name="connsiteY3" fmla="*/ 1097307 h 2774080"/>
              <a:gd name="connsiteX4" fmla="*/ 2834499 w 6480827"/>
              <a:gd name="connsiteY4" fmla="*/ 135282 h 2774080"/>
              <a:gd name="connsiteX0" fmla="*/ 2668266 w 6412200"/>
              <a:gd name="connsiteY0" fmla="*/ 378231 h 2340716"/>
              <a:gd name="connsiteX1" fmla="*/ 1266 w 6412200"/>
              <a:gd name="connsiteY1" fmla="*/ 616356 h 2340716"/>
              <a:gd name="connsiteX2" fmla="*/ 2973066 w 6412200"/>
              <a:gd name="connsiteY2" fmla="*/ 2340381 h 2340716"/>
              <a:gd name="connsiteX3" fmla="*/ 6411591 w 6412200"/>
              <a:gd name="connsiteY3" fmla="*/ 1035456 h 2340716"/>
              <a:gd name="connsiteX4" fmla="*/ 2773041 w 6412200"/>
              <a:gd name="connsiteY4" fmla="*/ 73431 h 2340716"/>
              <a:gd name="connsiteX0" fmla="*/ 2696748 w 6440682"/>
              <a:gd name="connsiteY0" fmla="*/ 378231 h 2340896"/>
              <a:gd name="connsiteX1" fmla="*/ 29748 w 6440682"/>
              <a:gd name="connsiteY1" fmla="*/ 616356 h 2340896"/>
              <a:gd name="connsiteX2" fmla="*/ 3001548 w 6440682"/>
              <a:gd name="connsiteY2" fmla="*/ 2340381 h 2340896"/>
              <a:gd name="connsiteX3" fmla="*/ 6440073 w 6440682"/>
              <a:gd name="connsiteY3" fmla="*/ 1035456 h 2340896"/>
              <a:gd name="connsiteX4" fmla="*/ 2801523 w 6440682"/>
              <a:gd name="connsiteY4" fmla="*/ 73431 h 2340896"/>
              <a:gd name="connsiteX0" fmla="*/ 2682868 w 5788457"/>
              <a:gd name="connsiteY0" fmla="*/ 381258 h 2346065"/>
              <a:gd name="connsiteX1" fmla="*/ 15868 w 5788457"/>
              <a:gd name="connsiteY1" fmla="*/ 619383 h 2346065"/>
              <a:gd name="connsiteX2" fmla="*/ 2987668 w 5788457"/>
              <a:gd name="connsiteY2" fmla="*/ 2343408 h 2346065"/>
              <a:gd name="connsiteX3" fmla="*/ 5788018 w 5788457"/>
              <a:gd name="connsiteY3" fmla="*/ 990858 h 2346065"/>
              <a:gd name="connsiteX4" fmla="*/ 2787643 w 5788457"/>
              <a:gd name="connsiteY4" fmla="*/ 76458 h 2346065"/>
              <a:gd name="connsiteX0" fmla="*/ 2682868 w 5788244"/>
              <a:gd name="connsiteY0" fmla="*/ 476370 h 2447093"/>
              <a:gd name="connsiteX1" fmla="*/ 15868 w 5788244"/>
              <a:gd name="connsiteY1" fmla="*/ 714495 h 2447093"/>
              <a:gd name="connsiteX2" fmla="*/ 2987668 w 5788244"/>
              <a:gd name="connsiteY2" fmla="*/ 2438520 h 2447093"/>
              <a:gd name="connsiteX3" fmla="*/ 5788018 w 5788244"/>
              <a:gd name="connsiteY3" fmla="*/ 1085970 h 2447093"/>
              <a:gd name="connsiteX4" fmla="*/ 2787643 w 5788244"/>
              <a:gd name="connsiteY4" fmla="*/ 171570 h 2447093"/>
              <a:gd name="connsiteX0" fmla="*/ 2668856 w 5774807"/>
              <a:gd name="connsiteY0" fmla="*/ 379045 h 2125315"/>
              <a:gd name="connsiteX1" fmla="*/ 1856 w 5774807"/>
              <a:gd name="connsiteY1" fmla="*/ 617170 h 2125315"/>
              <a:gd name="connsiteX2" fmla="*/ 3040331 w 5774807"/>
              <a:gd name="connsiteY2" fmla="*/ 2122120 h 2125315"/>
              <a:gd name="connsiteX3" fmla="*/ 5774006 w 5774807"/>
              <a:gd name="connsiteY3" fmla="*/ 988645 h 2125315"/>
              <a:gd name="connsiteX4" fmla="*/ 2773631 w 5774807"/>
              <a:gd name="connsiteY4" fmla="*/ 74245 h 2125315"/>
              <a:gd name="connsiteX0" fmla="*/ 2668856 w 5865744"/>
              <a:gd name="connsiteY0" fmla="*/ 379045 h 2131987"/>
              <a:gd name="connsiteX1" fmla="*/ 1856 w 5865744"/>
              <a:gd name="connsiteY1" fmla="*/ 617170 h 2131987"/>
              <a:gd name="connsiteX2" fmla="*/ 3040331 w 5865744"/>
              <a:gd name="connsiteY2" fmla="*/ 2122120 h 2131987"/>
              <a:gd name="connsiteX3" fmla="*/ 5774006 w 5865744"/>
              <a:gd name="connsiteY3" fmla="*/ 988645 h 2131987"/>
              <a:gd name="connsiteX4" fmla="*/ 2773631 w 5865744"/>
              <a:gd name="connsiteY4" fmla="*/ 74245 h 2131987"/>
              <a:gd name="connsiteX0" fmla="*/ 2743732 w 5940620"/>
              <a:gd name="connsiteY0" fmla="*/ 379045 h 2132811"/>
              <a:gd name="connsiteX1" fmla="*/ 76732 w 5940620"/>
              <a:gd name="connsiteY1" fmla="*/ 617170 h 2132811"/>
              <a:gd name="connsiteX2" fmla="*/ 3115207 w 5940620"/>
              <a:gd name="connsiteY2" fmla="*/ 2122120 h 2132811"/>
              <a:gd name="connsiteX3" fmla="*/ 5848882 w 5940620"/>
              <a:gd name="connsiteY3" fmla="*/ 988645 h 2132811"/>
              <a:gd name="connsiteX4" fmla="*/ 2848507 w 5940620"/>
              <a:gd name="connsiteY4" fmla="*/ 74245 h 2132811"/>
              <a:gd name="connsiteX0" fmla="*/ 2340640 w 5446567"/>
              <a:gd name="connsiteY0" fmla="*/ 379045 h 2125163"/>
              <a:gd name="connsiteX1" fmla="*/ 7015 w 5446567"/>
              <a:gd name="connsiteY1" fmla="*/ 626695 h 2125163"/>
              <a:gd name="connsiteX2" fmla="*/ 2712115 w 5446567"/>
              <a:gd name="connsiteY2" fmla="*/ 2122120 h 2125163"/>
              <a:gd name="connsiteX3" fmla="*/ 5445790 w 5446567"/>
              <a:gd name="connsiteY3" fmla="*/ 988645 h 2125163"/>
              <a:gd name="connsiteX4" fmla="*/ 2445415 w 5446567"/>
              <a:gd name="connsiteY4" fmla="*/ 74245 h 2125163"/>
              <a:gd name="connsiteX0" fmla="*/ 2364376 w 5470303"/>
              <a:gd name="connsiteY0" fmla="*/ 379045 h 2125163"/>
              <a:gd name="connsiteX1" fmla="*/ 30751 w 5470303"/>
              <a:gd name="connsiteY1" fmla="*/ 626695 h 2125163"/>
              <a:gd name="connsiteX2" fmla="*/ 2735851 w 5470303"/>
              <a:gd name="connsiteY2" fmla="*/ 2122120 h 2125163"/>
              <a:gd name="connsiteX3" fmla="*/ 5469526 w 5470303"/>
              <a:gd name="connsiteY3" fmla="*/ 988645 h 2125163"/>
              <a:gd name="connsiteX4" fmla="*/ 2469151 w 5470303"/>
              <a:gd name="connsiteY4" fmla="*/ 74245 h 2125163"/>
              <a:gd name="connsiteX0" fmla="*/ 2410288 w 5519026"/>
              <a:gd name="connsiteY0" fmla="*/ 379045 h 2131046"/>
              <a:gd name="connsiteX1" fmla="*/ 76663 w 5519026"/>
              <a:gd name="connsiteY1" fmla="*/ 626695 h 2131046"/>
              <a:gd name="connsiteX2" fmla="*/ 2781763 w 5519026"/>
              <a:gd name="connsiteY2" fmla="*/ 2122120 h 2131046"/>
              <a:gd name="connsiteX3" fmla="*/ 5515438 w 5519026"/>
              <a:gd name="connsiteY3" fmla="*/ 988645 h 2131046"/>
              <a:gd name="connsiteX4" fmla="*/ 2515063 w 5519026"/>
              <a:gd name="connsiteY4" fmla="*/ 74245 h 2131046"/>
              <a:gd name="connsiteX0" fmla="*/ 2410288 w 5529667"/>
              <a:gd name="connsiteY0" fmla="*/ 425399 h 2186207"/>
              <a:gd name="connsiteX1" fmla="*/ 76663 w 5529667"/>
              <a:gd name="connsiteY1" fmla="*/ 673049 h 2186207"/>
              <a:gd name="connsiteX2" fmla="*/ 2781763 w 5529667"/>
              <a:gd name="connsiteY2" fmla="*/ 2168474 h 2186207"/>
              <a:gd name="connsiteX3" fmla="*/ 5515438 w 5529667"/>
              <a:gd name="connsiteY3" fmla="*/ 1034999 h 2186207"/>
              <a:gd name="connsiteX4" fmla="*/ 2515063 w 5529667"/>
              <a:gd name="connsiteY4" fmla="*/ 120599 h 2186207"/>
              <a:gd name="connsiteX0" fmla="*/ 2410288 w 5680038"/>
              <a:gd name="connsiteY0" fmla="*/ 411592 h 2169308"/>
              <a:gd name="connsiteX1" fmla="*/ 76663 w 5680038"/>
              <a:gd name="connsiteY1" fmla="*/ 659242 h 2169308"/>
              <a:gd name="connsiteX2" fmla="*/ 2781763 w 5680038"/>
              <a:gd name="connsiteY2" fmla="*/ 2154667 h 2169308"/>
              <a:gd name="connsiteX3" fmla="*/ 5515438 w 5680038"/>
              <a:gd name="connsiteY3" fmla="*/ 1021192 h 2169308"/>
              <a:gd name="connsiteX4" fmla="*/ 2515063 w 5680038"/>
              <a:gd name="connsiteY4" fmla="*/ 106792 h 216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0038" h="2169308">
                <a:moveTo>
                  <a:pt x="2410288" y="411592"/>
                </a:moveTo>
                <a:cubicBezTo>
                  <a:pt x="1180769" y="45673"/>
                  <a:pt x="386226" y="-164670"/>
                  <a:pt x="76663" y="659242"/>
                </a:cubicBezTo>
                <a:cubicBezTo>
                  <a:pt x="-232900" y="1483154"/>
                  <a:pt x="341775" y="2046717"/>
                  <a:pt x="2781763" y="2154667"/>
                </a:cubicBezTo>
                <a:cubicBezTo>
                  <a:pt x="5221751" y="2262617"/>
                  <a:pt x="6074238" y="1762554"/>
                  <a:pt x="5515438" y="1021192"/>
                </a:cubicBezTo>
                <a:cubicBezTo>
                  <a:pt x="4956638" y="279830"/>
                  <a:pt x="4204163" y="-232139"/>
                  <a:pt x="2515063" y="106792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4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Let’s get started with making 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The </a:t>
            </a:r>
            <a:r>
              <a:rPr lang="en-US" dirty="0" smtClean="0"/>
              <a:t>Scene </a:t>
            </a:r>
            <a:r>
              <a:rPr lang="en-US" dirty="0"/>
              <a:t>Graph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1774233" y="148730"/>
            <a:ext cx="5786500" cy="6565337"/>
          </a:xfrm>
        </p:spPr>
        <p:txBody>
          <a:bodyPr anchor="ctr"/>
          <a:lstStyle/>
          <a:p>
            <a:pPr>
              <a:lnSpc>
                <a:spcPts val="1000"/>
              </a:lnSpc>
            </a:pPr>
            <a:endParaRPr lang="en-US" dirty="0" smtClean="0">
              <a:solidFill>
                <a:srgbClr val="FFFFFF"/>
              </a:solidFill>
              <a:effectLst/>
            </a:endParaRPr>
          </a:p>
          <a:p>
            <a:r>
              <a:rPr lang="en-US" dirty="0" smtClean="0">
                <a:solidFill>
                  <a:srgbClr val="FFFFFF"/>
                </a:solidFill>
                <a:effectLst/>
              </a:rPr>
              <a:t>    </a:t>
            </a:r>
            <a:r>
              <a:rPr lang="en-US" dirty="0">
                <a:solidFill>
                  <a:srgbClr val="EBBBFF"/>
                </a:solidFill>
                <a:effectLst/>
              </a:rPr>
              <a:t>@Override</a:t>
            </a:r>
            <a:endParaRPr lang="en-US" dirty="0">
              <a:solidFill>
                <a:srgbClr val="FFFFFF"/>
              </a:solidFill>
              <a:effectLst/>
            </a:endParaRPr>
          </a:p>
          <a:p>
            <a:r>
              <a:rPr lang="en-US" dirty="0">
                <a:solidFill>
                  <a:srgbClr val="FFFFFF"/>
                </a:solidFill>
                <a:effectLst/>
              </a:rPr>
              <a:t>    </a:t>
            </a:r>
            <a:r>
              <a:rPr lang="en-US" dirty="0">
                <a:solidFill>
                  <a:srgbClr val="EBBBFF"/>
                </a:solidFill>
                <a:effectLst/>
              </a:rPr>
              <a:t>public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>
                <a:solidFill>
                  <a:srgbClr val="EBBBFF"/>
                </a:solidFill>
                <a:effectLst/>
              </a:rPr>
              <a:t>void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>
                <a:solidFill>
                  <a:srgbClr val="BBDAFF"/>
                </a:solidFill>
                <a:effectLst/>
              </a:rPr>
              <a:t>start</a:t>
            </a:r>
            <a:r>
              <a:rPr lang="en-US" dirty="0">
                <a:solidFill>
                  <a:srgbClr val="FFFFFF"/>
                </a:solidFill>
                <a:effectLst/>
              </a:rPr>
              <a:t>(</a:t>
            </a:r>
            <a:r>
              <a:rPr lang="en-US" dirty="0">
                <a:solidFill>
                  <a:srgbClr val="EBBBFF"/>
                </a:solidFill>
                <a:effectLst/>
              </a:rPr>
              <a:t>Stage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>
                <a:solidFill>
                  <a:srgbClr val="FFC58F"/>
                </a:solidFill>
                <a:effectLst/>
              </a:rPr>
              <a:t>stage</a:t>
            </a:r>
            <a:r>
              <a:rPr lang="en-US" dirty="0">
                <a:solidFill>
                  <a:srgbClr val="FFFFFF"/>
                </a:solidFill>
                <a:effectLst/>
              </a:rPr>
              <a:t>) {</a:t>
            </a:r>
          </a:p>
          <a:p>
            <a:r>
              <a:rPr lang="en-US" dirty="0" smtClean="0">
                <a:solidFill>
                  <a:srgbClr val="EBBBFF"/>
                </a:solidFill>
                <a:effectLst/>
              </a:rPr>
              <a:t>	Font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font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99FFFF"/>
                </a:solidFill>
                <a:effectLst/>
              </a:rPr>
              <a:t>=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EBBBFF"/>
                </a:solidFill>
                <a:effectLst/>
              </a:rPr>
              <a:t>new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Font (</a:t>
            </a:r>
            <a:r>
              <a:rPr lang="en-US" dirty="0" smtClean="0">
                <a:solidFill>
                  <a:srgbClr val="D1F1A9"/>
                </a:solidFill>
                <a:effectLst/>
              </a:rPr>
              <a:t>"Arial"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, </a:t>
            </a:r>
            <a:r>
              <a:rPr lang="en-US" dirty="0" smtClean="0">
                <a:solidFill>
                  <a:srgbClr val="FFC58F"/>
                </a:solidFill>
                <a:effectLst/>
              </a:rPr>
              <a:t>72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)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;</a:t>
            </a:r>
          </a:p>
          <a:p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smtClean="0">
                <a:solidFill>
                  <a:srgbClr val="EBBBFF"/>
                </a:solidFill>
                <a:effectLst/>
              </a:rPr>
              <a:t>Label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FF9DA4"/>
                </a:solidFill>
                <a:effectLst/>
              </a:rPr>
              <a:t>text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99FFFF"/>
                </a:solidFill>
                <a:effectLst/>
              </a:rPr>
              <a:t>=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EBBBFF"/>
                </a:solidFill>
                <a:effectLst/>
              </a:rPr>
              <a:t>new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Label(</a:t>
            </a:r>
            <a:r>
              <a:rPr lang="en-US" dirty="0" smtClean="0">
                <a:solidFill>
                  <a:srgbClr val="D1F1A9"/>
                </a:solidFill>
                <a:effectLst/>
              </a:rPr>
              <a:t>"TRANSPARENT"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)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;</a:t>
            </a:r>
          </a:p>
          <a:p>
            <a:endParaRPr lang="en-US" dirty="0" smtClean="0">
              <a:solidFill>
                <a:srgbClr val="FFFFFF"/>
              </a:solidFill>
              <a:effectLst/>
            </a:endParaRPr>
          </a:p>
          <a:p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text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BBDAFF"/>
                </a:solidFill>
                <a:effectLst/>
              </a:rPr>
              <a:t>setFont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(font);</a:t>
            </a:r>
          </a:p>
          <a:p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text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BBDAFF"/>
                </a:solidFill>
                <a:effectLst/>
              </a:rPr>
              <a:t>setTextFill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(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Color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WHITE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);</a:t>
            </a:r>
          </a:p>
          <a:p>
            <a:endParaRPr lang="en-US" dirty="0" smtClean="0">
              <a:solidFill>
                <a:srgbClr val="FFFFFF"/>
              </a:solidFill>
              <a:effectLst/>
            </a:endParaRPr>
          </a:p>
          <a:p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smtClean="0">
                <a:solidFill>
                  <a:srgbClr val="EBBBFF"/>
                </a:solidFill>
                <a:effectLst/>
              </a:rPr>
              <a:t>Group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group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99FFFF"/>
                </a:solidFill>
                <a:effectLst/>
              </a:rPr>
              <a:t>=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EBBBFF"/>
                </a:solidFill>
                <a:effectLst/>
              </a:rPr>
              <a:t>new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Group(text)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;</a:t>
            </a:r>
          </a:p>
          <a:p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smtClean="0">
                <a:solidFill>
                  <a:srgbClr val="EBBBFF"/>
                </a:solidFill>
                <a:effectLst/>
              </a:rPr>
              <a:t>Scene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scene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99FFFF"/>
                </a:solidFill>
                <a:effectLst/>
              </a:rPr>
              <a:t>=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EBBBFF"/>
                </a:solidFill>
                <a:effectLst/>
              </a:rPr>
              <a:t>new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Scene(group)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;</a:t>
            </a:r>
          </a:p>
          <a:p>
            <a:r>
              <a:rPr lang="en-US" dirty="0" smtClean="0">
                <a:solidFill>
                  <a:srgbClr val="FFFFFF"/>
                </a:solidFill>
                <a:effectLst/>
              </a:rPr>
              <a:t/>
            </a:r>
            <a:br>
              <a:rPr lang="en-US" dirty="0" smtClean="0">
                <a:solidFill>
                  <a:srgbClr val="FFFFFF"/>
                </a:solidFill>
                <a:effectLst/>
              </a:rPr>
            </a:br>
            <a:r>
              <a:rPr lang="en-US" dirty="0" smtClean="0">
                <a:solidFill>
                  <a:srgbClr val="FFFFFF"/>
                </a:solidFill>
                <a:effectLst/>
              </a:rPr>
              <a:t/>
            </a:r>
            <a:br>
              <a:rPr lang="en-US" dirty="0" smtClean="0">
                <a:solidFill>
                  <a:srgbClr val="FFFFFF"/>
                </a:solidFill>
                <a:effectLst/>
              </a:rPr>
            </a:br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scene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BBDAFF"/>
                </a:solidFill>
                <a:effectLst/>
              </a:rPr>
              <a:t>setFill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(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Color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TRANSPARENT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);</a:t>
            </a:r>
          </a:p>
          <a:p>
            <a:pPr>
              <a:lnSpc>
                <a:spcPts val="1000"/>
              </a:lnSpc>
            </a:pPr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stage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BBDAFF"/>
                </a:solidFill>
                <a:effectLst/>
              </a:rPr>
              <a:t>setScene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(scene);</a:t>
            </a:r>
          </a:p>
          <a:p>
            <a:pPr>
              <a:lnSpc>
                <a:spcPts val="1000"/>
              </a:lnSpc>
            </a:pPr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stage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BBDAFF"/>
                </a:solidFill>
                <a:effectLst/>
              </a:rPr>
              <a:t>initStyle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(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StageStyle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TRANSPARENT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);</a:t>
            </a:r>
          </a:p>
          <a:p>
            <a:pPr>
              <a:lnSpc>
                <a:spcPts val="1000"/>
              </a:lnSpc>
            </a:pPr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stage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BBDAFF"/>
                </a:solidFill>
                <a:effectLst/>
              </a:rPr>
              <a:t>centerOnScreen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();</a:t>
            </a:r>
          </a:p>
          <a:p>
            <a:pPr>
              <a:lnSpc>
                <a:spcPts val="1000"/>
              </a:lnSpc>
            </a:pPr>
            <a:r>
              <a:rPr lang="en-US" dirty="0" smtClean="0">
                <a:solidFill>
                  <a:srgbClr val="FFFFFF"/>
                </a:solidFill>
                <a:effectLst/>
              </a:rPr>
              <a:t>        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stage</a:t>
            </a:r>
            <a:r>
              <a:rPr lang="en-US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BBDAFF"/>
                </a:solidFill>
                <a:effectLst/>
              </a:rPr>
              <a:t>show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();</a:t>
            </a:r>
          </a:p>
          <a:p>
            <a:pPr>
              <a:lnSpc>
                <a:spcPts val="1000"/>
              </a:lnSpc>
            </a:pPr>
            <a:r>
              <a:rPr lang="nl-BE" dirty="0" smtClean="0">
                <a:solidFill>
                  <a:srgbClr val="FFFFFF"/>
                </a:solidFill>
                <a:effectLst/>
              </a:rPr>
              <a:t>    }</a:t>
            </a:r>
            <a:endParaRPr lang="en-US" dirty="0" smtClean="0">
              <a:solidFill>
                <a:srgbClr val="FFFFFF"/>
              </a:solidFill>
              <a:effectLst/>
            </a:endParaRP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Here is a fun example of a very simple application which stage consists entirely of the label that says ‘TRANSPARENT’</a:t>
            </a:r>
          </a:p>
          <a:p>
            <a:r>
              <a:rPr lang="en-US" dirty="0" smtClean="0"/>
              <a:t>Note how mouse events can pass through the transparent parts of the stage</a:t>
            </a:r>
            <a:endParaRPr lang="en-US" dirty="0"/>
          </a:p>
        </p:txBody>
      </p:sp>
      <p:grpSp>
        <p:nvGrpSpPr>
          <p:cNvPr id="7" name="Groep 6"/>
          <p:cNvGrpSpPr/>
          <p:nvPr/>
        </p:nvGrpSpPr>
        <p:grpSpPr>
          <a:xfrm>
            <a:off x="9721049" y="5828190"/>
            <a:ext cx="1170011" cy="1029810"/>
            <a:chOff x="9721049" y="5828190"/>
            <a:chExt cx="1170011" cy="1029810"/>
          </a:xfrm>
        </p:grpSpPr>
        <p:grpSp>
          <p:nvGrpSpPr>
            <p:cNvPr id="8" name="Groep 7"/>
            <p:cNvGrpSpPr/>
            <p:nvPr/>
          </p:nvGrpSpPr>
          <p:grpSpPr>
            <a:xfrm>
              <a:off x="9721049" y="5828190"/>
              <a:ext cx="971234" cy="1029810"/>
              <a:chOff x="5172115" y="1349406"/>
              <a:chExt cx="971234" cy="1029810"/>
            </a:xfrm>
            <a:noFill/>
          </p:grpSpPr>
          <p:sp>
            <p:nvSpPr>
              <p:cNvPr id="10" name="Golf 9"/>
              <p:cNvSpPr/>
              <p:nvPr/>
            </p:nvSpPr>
            <p:spPr>
              <a:xfrm>
                <a:off x="5291095" y="1403171"/>
                <a:ext cx="852254" cy="426127"/>
              </a:xfrm>
              <a:prstGeom prst="wav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Wave1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 demo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" name="Rechte verbindingslijn 10"/>
              <p:cNvCxnSpPr/>
              <p:nvPr/>
            </p:nvCxnSpPr>
            <p:spPr>
              <a:xfrm flipH="1">
                <a:off x="5172115" y="1349406"/>
                <a:ext cx="21322" cy="1029810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" name="Tekstvak 8"/>
            <p:cNvSpPr txBox="1"/>
            <p:nvPr/>
          </p:nvSpPr>
          <p:spPr>
            <a:xfrm>
              <a:off x="9815701" y="6488668"/>
              <a:ext cx="1075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 smtClean="0">
                  <a:solidFill>
                    <a:schemeClr val="bg1"/>
                  </a:solidFill>
                </a:rPr>
                <a:t>javafx_01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ep 30"/>
          <p:cNvGrpSpPr/>
          <p:nvPr/>
        </p:nvGrpSpPr>
        <p:grpSpPr>
          <a:xfrm>
            <a:off x="260214" y="467105"/>
            <a:ext cx="3359481" cy="1359577"/>
            <a:chOff x="260214" y="467105"/>
            <a:chExt cx="3359481" cy="1359577"/>
          </a:xfrm>
        </p:grpSpPr>
        <p:sp>
          <p:nvSpPr>
            <p:cNvPr id="12" name="Tekstvak 11"/>
            <p:cNvSpPr txBox="1"/>
            <p:nvPr/>
          </p:nvSpPr>
          <p:spPr>
            <a:xfrm>
              <a:off x="260214" y="467105"/>
              <a:ext cx="25115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egoe Script" panose="030B0504020000000003" pitchFamily="66" charset="0"/>
                </a:rPr>
                <a:t>easy to reuse font variable elsewhere</a:t>
              </a:r>
            </a:p>
            <a:p>
              <a:pPr algn="ctr"/>
              <a:r>
                <a:rPr lang="en-US" dirty="0" smtClean="0">
                  <a:latin typeface="Segoe Script" panose="030B0504020000000003" pitchFamily="66" charset="0"/>
                </a:rPr>
                <a:t>(separation of concerns)</a:t>
              </a:r>
              <a:endParaRPr lang="en-US" dirty="0">
                <a:latin typeface="Segoe Script" panose="030B0504020000000003" pitchFamily="66" charset="0"/>
              </a:endParaRPr>
            </a:p>
          </p:txBody>
        </p:sp>
        <p:sp>
          <p:nvSpPr>
            <p:cNvPr id="17" name="Vrije vorm 16"/>
            <p:cNvSpPr/>
            <p:nvPr/>
          </p:nvSpPr>
          <p:spPr>
            <a:xfrm>
              <a:off x="2771775" y="876299"/>
              <a:ext cx="847920" cy="950383"/>
            </a:xfrm>
            <a:custGeom>
              <a:avLst/>
              <a:gdLst>
                <a:gd name="connsiteX0" fmla="*/ 0 w 485970"/>
                <a:gd name="connsiteY0" fmla="*/ 0 h 781050"/>
                <a:gd name="connsiteX1" fmla="*/ 457200 w 485970"/>
                <a:gd name="connsiteY1" fmla="*/ 409575 h 781050"/>
                <a:gd name="connsiteX2" fmla="*/ 400050 w 485970"/>
                <a:gd name="connsiteY2" fmla="*/ 78105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5970" h="781050">
                  <a:moveTo>
                    <a:pt x="0" y="0"/>
                  </a:moveTo>
                  <a:cubicBezTo>
                    <a:pt x="195262" y="139700"/>
                    <a:pt x="390525" y="279400"/>
                    <a:pt x="457200" y="409575"/>
                  </a:cubicBezTo>
                  <a:cubicBezTo>
                    <a:pt x="523875" y="539750"/>
                    <a:pt x="461962" y="660400"/>
                    <a:pt x="400050" y="78105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ep 31"/>
          <p:cNvGrpSpPr/>
          <p:nvPr/>
        </p:nvGrpSpPr>
        <p:grpSpPr>
          <a:xfrm>
            <a:off x="0" y="1826683"/>
            <a:ext cx="2733675" cy="750132"/>
            <a:chOff x="0" y="1826683"/>
            <a:chExt cx="2733675" cy="750132"/>
          </a:xfrm>
        </p:grpSpPr>
        <p:sp>
          <p:nvSpPr>
            <p:cNvPr id="15" name="Tekstvak 14"/>
            <p:cNvSpPr txBox="1"/>
            <p:nvPr/>
          </p:nvSpPr>
          <p:spPr>
            <a:xfrm>
              <a:off x="0" y="1826683"/>
              <a:ext cx="25115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egoe Script" panose="030B0504020000000003" pitchFamily="66" charset="0"/>
                </a:rPr>
                <a:t>imports from </a:t>
              </a:r>
              <a:r>
                <a:rPr lang="en-US" sz="1400" dirty="0" err="1" smtClean="0">
                  <a:latin typeface="Consolas" panose="020B0609020204030204" pitchFamily="49" charset="0"/>
                </a:rPr>
                <a:t>javafx.scene.control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18" name="Vrije vorm 17"/>
            <p:cNvSpPr/>
            <p:nvPr/>
          </p:nvSpPr>
          <p:spPr>
            <a:xfrm>
              <a:off x="1914525" y="2295525"/>
              <a:ext cx="819150" cy="281290"/>
            </a:xfrm>
            <a:custGeom>
              <a:avLst/>
              <a:gdLst>
                <a:gd name="connsiteX0" fmla="*/ 0 w 819150"/>
                <a:gd name="connsiteY0" fmla="*/ 152400 h 281290"/>
                <a:gd name="connsiteX1" fmla="*/ 628650 w 819150"/>
                <a:gd name="connsiteY1" fmla="*/ 276225 h 281290"/>
                <a:gd name="connsiteX2" fmla="*/ 819150 w 819150"/>
                <a:gd name="connsiteY2" fmla="*/ 0 h 28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9150" h="281290">
                  <a:moveTo>
                    <a:pt x="0" y="152400"/>
                  </a:moveTo>
                  <a:cubicBezTo>
                    <a:pt x="246062" y="227012"/>
                    <a:pt x="492125" y="301625"/>
                    <a:pt x="628650" y="276225"/>
                  </a:cubicBezTo>
                  <a:cubicBezTo>
                    <a:pt x="765175" y="250825"/>
                    <a:pt x="792162" y="125412"/>
                    <a:pt x="819150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ep 32"/>
          <p:cNvGrpSpPr/>
          <p:nvPr/>
        </p:nvGrpSpPr>
        <p:grpSpPr>
          <a:xfrm>
            <a:off x="-2550" y="2783873"/>
            <a:ext cx="2774325" cy="646331"/>
            <a:chOff x="-2550" y="2783873"/>
            <a:chExt cx="2774325" cy="646331"/>
          </a:xfrm>
        </p:grpSpPr>
        <p:sp>
          <p:nvSpPr>
            <p:cNvPr id="20" name="Tekstvak 19"/>
            <p:cNvSpPr txBox="1"/>
            <p:nvPr/>
          </p:nvSpPr>
          <p:spPr>
            <a:xfrm>
              <a:off x="-2550" y="2783873"/>
              <a:ext cx="25115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egoe Script" panose="030B0504020000000003" pitchFamily="66" charset="0"/>
                </a:rPr>
                <a:t>setting the label properties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21" name="Vrije vorm 20"/>
            <p:cNvSpPr/>
            <p:nvPr/>
          </p:nvSpPr>
          <p:spPr>
            <a:xfrm>
              <a:off x="1952625" y="3116390"/>
              <a:ext cx="819150" cy="281290"/>
            </a:xfrm>
            <a:custGeom>
              <a:avLst/>
              <a:gdLst>
                <a:gd name="connsiteX0" fmla="*/ 0 w 819150"/>
                <a:gd name="connsiteY0" fmla="*/ 152400 h 281290"/>
                <a:gd name="connsiteX1" fmla="*/ 628650 w 819150"/>
                <a:gd name="connsiteY1" fmla="*/ 276225 h 281290"/>
                <a:gd name="connsiteX2" fmla="*/ 819150 w 819150"/>
                <a:gd name="connsiteY2" fmla="*/ 0 h 28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9150" h="281290">
                  <a:moveTo>
                    <a:pt x="0" y="152400"/>
                  </a:moveTo>
                  <a:cubicBezTo>
                    <a:pt x="246062" y="227012"/>
                    <a:pt x="492125" y="301625"/>
                    <a:pt x="628650" y="276225"/>
                  </a:cubicBezTo>
                  <a:cubicBezTo>
                    <a:pt x="765175" y="250825"/>
                    <a:pt x="792162" y="125412"/>
                    <a:pt x="819150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ep 33"/>
          <p:cNvGrpSpPr/>
          <p:nvPr/>
        </p:nvGrpSpPr>
        <p:grpSpPr>
          <a:xfrm>
            <a:off x="-2550" y="3516473"/>
            <a:ext cx="2640975" cy="944223"/>
            <a:chOff x="-2550" y="3516473"/>
            <a:chExt cx="2640975" cy="944223"/>
          </a:xfrm>
        </p:grpSpPr>
        <p:sp>
          <p:nvSpPr>
            <p:cNvPr id="22" name="Tekstvak 21"/>
            <p:cNvSpPr txBox="1"/>
            <p:nvPr/>
          </p:nvSpPr>
          <p:spPr>
            <a:xfrm>
              <a:off x="-2550" y="3814365"/>
              <a:ext cx="25115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egoe Script" panose="030B0504020000000003" pitchFamily="66" charset="0"/>
                </a:rPr>
                <a:t>Root node of scene graph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23" name="Vrije vorm 22"/>
            <p:cNvSpPr/>
            <p:nvPr/>
          </p:nvSpPr>
          <p:spPr>
            <a:xfrm>
              <a:off x="1990725" y="3516473"/>
              <a:ext cx="647700" cy="293527"/>
            </a:xfrm>
            <a:custGeom>
              <a:avLst/>
              <a:gdLst>
                <a:gd name="connsiteX0" fmla="*/ 0 w 647700"/>
                <a:gd name="connsiteY0" fmla="*/ 293527 h 293527"/>
                <a:gd name="connsiteX1" fmla="*/ 304800 w 647700"/>
                <a:gd name="connsiteY1" fmla="*/ 36352 h 293527"/>
                <a:gd name="connsiteX2" fmla="*/ 647700 w 647700"/>
                <a:gd name="connsiteY2" fmla="*/ 7777 h 293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00" h="293527">
                  <a:moveTo>
                    <a:pt x="0" y="293527"/>
                  </a:moveTo>
                  <a:cubicBezTo>
                    <a:pt x="98425" y="188752"/>
                    <a:pt x="196850" y="83977"/>
                    <a:pt x="304800" y="36352"/>
                  </a:cubicBezTo>
                  <a:cubicBezTo>
                    <a:pt x="412750" y="-11273"/>
                    <a:pt x="530225" y="-1748"/>
                    <a:pt x="647700" y="7777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ep 34"/>
          <p:cNvGrpSpPr/>
          <p:nvPr/>
        </p:nvGrpSpPr>
        <p:grpSpPr>
          <a:xfrm>
            <a:off x="-2550" y="4653862"/>
            <a:ext cx="2679075" cy="656316"/>
            <a:chOff x="-2550" y="4653862"/>
            <a:chExt cx="2679075" cy="656316"/>
          </a:xfrm>
        </p:grpSpPr>
        <p:sp>
          <p:nvSpPr>
            <p:cNvPr id="24" name="Tekstvak 23"/>
            <p:cNvSpPr txBox="1"/>
            <p:nvPr/>
          </p:nvSpPr>
          <p:spPr>
            <a:xfrm>
              <a:off x="-2550" y="4663847"/>
              <a:ext cx="25115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BE" dirty="0" smtClean="0">
                  <a:latin typeface="Segoe Script" panose="030B0504020000000003" pitchFamily="66" charset="0"/>
                </a:rPr>
                <a:t>link scene </a:t>
              </a:r>
              <a:r>
                <a:rPr lang="nl-BE" dirty="0" err="1" smtClean="0">
                  <a:latin typeface="Segoe Script" panose="030B0504020000000003" pitchFamily="66" charset="0"/>
                </a:rPr>
                <a:t>with</a:t>
              </a:r>
              <a:r>
                <a:rPr lang="nl-BE" dirty="0" smtClean="0">
                  <a:latin typeface="Segoe Script" panose="030B0504020000000003" pitchFamily="66" charset="0"/>
                </a:rPr>
                <a:t> </a:t>
              </a:r>
              <a:r>
                <a:rPr lang="nl-BE" dirty="0" err="1" smtClean="0">
                  <a:latin typeface="Segoe Script" panose="030B0504020000000003" pitchFamily="66" charset="0"/>
                </a:rPr>
                <a:t>primary</a:t>
              </a:r>
              <a:r>
                <a:rPr lang="nl-BE" dirty="0" smtClean="0">
                  <a:latin typeface="Segoe Script" panose="030B0504020000000003" pitchFamily="66" charset="0"/>
                </a:rPr>
                <a:t> stage 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25" name="Vrije vorm 24"/>
            <p:cNvSpPr/>
            <p:nvPr/>
          </p:nvSpPr>
          <p:spPr>
            <a:xfrm>
              <a:off x="2333625" y="4653862"/>
              <a:ext cx="342900" cy="261038"/>
            </a:xfrm>
            <a:custGeom>
              <a:avLst/>
              <a:gdLst>
                <a:gd name="connsiteX0" fmla="*/ 0 w 342900"/>
                <a:gd name="connsiteY0" fmla="*/ 261038 h 261038"/>
                <a:gd name="connsiteX1" fmla="*/ 209550 w 342900"/>
                <a:gd name="connsiteY1" fmla="*/ 22913 h 261038"/>
                <a:gd name="connsiteX2" fmla="*/ 342900 w 342900"/>
                <a:gd name="connsiteY2" fmla="*/ 22913 h 26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900" h="261038">
                  <a:moveTo>
                    <a:pt x="0" y="261038"/>
                  </a:moveTo>
                  <a:cubicBezTo>
                    <a:pt x="76200" y="161819"/>
                    <a:pt x="152400" y="62600"/>
                    <a:pt x="209550" y="22913"/>
                  </a:cubicBezTo>
                  <a:cubicBezTo>
                    <a:pt x="266700" y="-16775"/>
                    <a:pt x="304800" y="3069"/>
                    <a:pt x="342900" y="22913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ep 29"/>
          <p:cNvGrpSpPr/>
          <p:nvPr/>
        </p:nvGrpSpPr>
        <p:grpSpPr>
          <a:xfrm>
            <a:off x="4227535" y="482084"/>
            <a:ext cx="1877437" cy="975241"/>
            <a:chOff x="4227535" y="482084"/>
            <a:chExt cx="1877437" cy="975241"/>
          </a:xfrm>
        </p:grpSpPr>
        <p:sp>
          <p:nvSpPr>
            <p:cNvPr id="26" name="Rechthoek 25"/>
            <p:cNvSpPr/>
            <p:nvPr/>
          </p:nvSpPr>
          <p:spPr>
            <a:xfrm>
              <a:off x="4227535" y="482084"/>
              <a:ext cx="18774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l-BE" dirty="0" err="1">
                  <a:latin typeface="Segoe Script" panose="030B0504020000000003" pitchFamily="66" charset="0"/>
                </a:rPr>
                <a:t>primary</a:t>
              </a:r>
              <a:r>
                <a:rPr lang="nl-BE" dirty="0">
                  <a:latin typeface="Segoe Script" panose="030B0504020000000003" pitchFamily="66" charset="0"/>
                </a:rPr>
                <a:t> stage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27" name="Vrije vorm 26"/>
            <p:cNvSpPr/>
            <p:nvPr/>
          </p:nvSpPr>
          <p:spPr>
            <a:xfrm>
              <a:off x="5010150" y="942975"/>
              <a:ext cx="180975" cy="514350"/>
            </a:xfrm>
            <a:custGeom>
              <a:avLst/>
              <a:gdLst>
                <a:gd name="connsiteX0" fmla="*/ 0 w 180975"/>
                <a:gd name="connsiteY0" fmla="*/ 0 h 514350"/>
                <a:gd name="connsiteX1" fmla="*/ 180975 w 180975"/>
                <a:gd name="connsiteY1" fmla="*/ 514350 h 514350"/>
                <a:gd name="connsiteX2" fmla="*/ 180975 w 180975"/>
                <a:gd name="connsiteY2" fmla="*/ 5143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975" h="514350">
                  <a:moveTo>
                    <a:pt x="0" y="0"/>
                  </a:moveTo>
                  <a:lnTo>
                    <a:pt x="180975" y="514350"/>
                  </a:lnTo>
                  <a:lnTo>
                    <a:pt x="180975" y="514350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ep 35"/>
          <p:cNvGrpSpPr/>
          <p:nvPr/>
        </p:nvGrpSpPr>
        <p:grpSpPr>
          <a:xfrm>
            <a:off x="1914525" y="5562600"/>
            <a:ext cx="2511561" cy="934483"/>
            <a:chOff x="1914525" y="5562600"/>
            <a:chExt cx="2511561" cy="934483"/>
          </a:xfrm>
        </p:grpSpPr>
        <p:sp>
          <p:nvSpPr>
            <p:cNvPr id="28" name="Tekstvak 27"/>
            <p:cNvSpPr txBox="1"/>
            <p:nvPr/>
          </p:nvSpPr>
          <p:spPr>
            <a:xfrm>
              <a:off x="1914525" y="6127751"/>
              <a:ext cx="2511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BE" dirty="0" smtClean="0">
                  <a:latin typeface="Segoe Script" panose="030B0504020000000003" pitchFamily="66" charset="0"/>
                </a:rPr>
                <a:t>Make stage </a:t>
              </a:r>
              <a:r>
                <a:rPr lang="nl-BE" dirty="0" err="1" smtClean="0">
                  <a:latin typeface="Segoe Script" panose="030B0504020000000003" pitchFamily="66" charset="0"/>
                </a:rPr>
                <a:t>visible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29" name="Vrije vorm 28"/>
            <p:cNvSpPr/>
            <p:nvPr/>
          </p:nvSpPr>
          <p:spPr>
            <a:xfrm>
              <a:off x="2389031" y="5562600"/>
              <a:ext cx="344644" cy="571500"/>
            </a:xfrm>
            <a:custGeom>
              <a:avLst/>
              <a:gdLst>
                <a:gd name="connsiteX0" fmla="*/ 211294 w 344644"/>
                <a:gd name="connsiteY0" fmla="*/ 571500 h 571500"/>
                <a:gd name="connsiteX1" fmla="*/ 211294 w 344644"/>
                <a:gd name="connsiteY1" fmla="*/ 457200 h 571500"/>
                <a:gd name="connsiteX2" fmla="*/ 1744 w 344644"/>
                <a:gd name="connsiteY2" fmla="*/ 190500 h 571500"/>
                <a:gd name="connsiteX3" fmla="*/ 344644 w 344644"/>
                <a:gd name="connsiteY3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644" h="571500">
                  <a:moveTo>
                    <a:pt x="211294" y="571500"/>
                  </a:moveTo>
                  <a:cubicBezTo>
                    <a:pt x="228756" y="546100"/>
                    <a:pt x="246219" y="520700"/>
                    <a:pt x="211294" y="457200"/>
                  </a:cubicBezTo>
                  <a:cubicBezTo>
                    <a:pt x="176369" y="393700"/>
                    <a:pt x="-20481" y="266700"/>
                    <a:pt x="1744" y="190500"/>
                  </a:cubicBezTo>
                  <a:cubicBezTo>
                    <a:pt x="23969" y="114300"/>
                    <a:pt x="184306" y="57150"/>
                    <a:pt x="344644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921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1800" dirty="0" err="1" smtClean="0"/>
              <a:t>What</a:t>
            </a:r>
            <a:r>
              <a:rPr lang="nl-BE" sz="1800" dirty="0" smtClean="0"/>
              <a:t> are </a:t>
            </a:r>
            <a:r>
              <a:rPr lang="nl-BE" sz="1800" dirty="0" err="1" smtClean="0"/>
              <a:t>they</a:t>
            </a:r>
            <a:r>
              <a:rPr lang="nl-BE" sz="1800" dirty="0"/>
              <a:t> </a:t>
            </a:r>
            <a:r>
              <a:rPr lang="nl-BE" sz="1800" dirty="0" err="1" smtClean="0"/>
              <a:t>and</a:t>
            </a:r>
            <a:r>
              <a:rPr lang="nl-BE" sz="1800" dirty="0" smtClean="0"/>
              <a:t> </a:t>
            </a:r>
            <a:r>
              <a:rPr lang="nl-BE" sz="1800" dirty="0" err="1" smtClean="0"/>
              <a:t>what</a:t>
            </a:r>
            <a:r>
              <a:rPr lang="nl-BE" sz="1800" dirty="0" smtClean="0"/>
              <a:t> do </a:t>
            </a:r>
            <a:r>
              <a:rPr lang="nl-BE" sz="1800" dirty="0" err="1" smtClean="0"/>
              <a:t>they</a:t>
            </a:r>
            <a:r>
              <a:rPr lang="nl-BE" sz="1800" dirty="0" smtClean="0"/>
              <a:t> want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err="1" smtClean="0"/>
              <a:t>Nodes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Each item in the scene graph is called a </a:t>
            </a:r>
            <a:r>
              <a:rPr lang="en-US" dirty="0" smtClean="0"/>
              <a:t>Node</a:t>
            </a:r>
          </a:p>
          <a:p>
            <a:r>
              <a:rPr lang="nl-BE" dirty="0" err="1" smtClean="0"/>
              <a:t>Nodes</a:t>
            </a:r>
            <a:r>
              <a:rPr lang="nl-BE" dirty="0" smtClean="0"/>
              <a:t> </a:t>
            </a:r>
            <a:r>
              <a:rPr lang="nl-BE" dirty="0" err="1" smtClean="0"/>
              <a:t>can</a:t>
            </a:r>
            <a:r>
              <a:rPr lang="nl-BE" dirty="0" smtClean="0"/>
              <a:t> </a:t>
            </a:r>
            <a:r>
              <a:rPr lang="nl-BE" dirty="0" err="1" smtClean="0"/>
              <a:t>be</a:t>
            </a:r>
            <a:r>
              <a:rPr lang="nl-BE" dirty="0" smtClean="0"/>
              <a:t> </a:t>
            </a:r>
            <a:r>
              <a:rPr lang="nl-BE" dirty="0" err="1" smtClean="0"/>
              <a:t>leaf</a:t>
            </a:r>
            <a:r>
              <a:rPr lang="nl-BE" dirty="0" smtClean="0"/>
              <a:t> </a:t>
            </a:r>
            <a:r>
              <a:rPr lang="nl-BE" dirty="0" err="1" smtClean="0"/>
              <a:t>nodes</a:t>
            </a:r>
            <a:r>
              <a:rPr lang="nl-BE" dirty="0" smtClean="0"/>
              <a:t> or </a:t>
            </a:r>
            <a:r>
              <a:rPr lang="nl-BE" dirty="0" err="1" smtClean="0"/>
              <a:t>branch</a:t>
            </a:r>
            <a:r>
              <a:rPr lang="nl-BE" dirty="0" smtClean="0"/>
              <a:t> </a:t>
            </a:r>
            <a:r>
              <a:rPr lang="nl-BE" dirty="0" err="1" smtClean="0"/>
              <a:t>nodes</a:t>
            </a:r>
            <a:endParaRPr lang="nl-BE" dirty="0" smtClean="0"/>
          </a:p>
          <a:p>
            <a:r>
              <a:rPr lang="nl-BE" dirty="0" smtClean="0"/>
              <a:t>The </a:t>
            </a:r>
            <a:r>
              <a:rPr lang="nl-BE" dirty="0" err="1" smtClean="0"/>
              <a:t>one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</a:t>
            </a:r>
            <a:r>
              <a:rPr lang="nl-BE" dirty="0" err="1" smtClean="0"/>
              <a:t>only</a:t>
            </a:r>
            <a:r>
              <a:rPr lang="nl-BE" dirty="0" smtClean="0"/>
              <a:t> top node is </a:t>
            </a:r>
            <a:r>
              <a:rPr lang="nl-BE" dirty="0" err="1" smtClean="0"/>
              <a:t>called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root node</a:t>
            </a:r>
            <a:endParaRPr lang="en-US" dirty="0" smtClean="0"/>
          </a:p>
          <a:p>
            <a:r>
              <a:rPr lang="en-US" dirty="0" smtClean="0"/>
              <a:t>Branch </a:t>
            </a:r>
            <a:r>
              <a:rPr lang="en-US" dirty="0"/>
              <a:t>nodes are of type </a:t>
            </a:r>
            <a:r>
              <a:rPr lang="en-US" dirty="0" smtClean="0"/>
              <a:t>Parent (Group</a:t>
            </a:r>
            <a:r>
              <a:rPr lang="en-US" dirty="0"/>
              <a:t>, Region, </a:t>
            </a:r>
            <a:r>
              <a:rPr lang="en-US" dirty="0" smtClean="0"/>
              <a:t>Control and subclasses thereof)</a:t>
            </a:r>
            <a:endParaRPr lang="en-US" dirty="0"/>
          </a:p>
          <a:p>
            <a:r>
              <a:rPr lang="en-US" dirty="0"/>
              <a:t>Leaf nodes </a:t>
            </a:r>
            <a:r>
              <a:rPr lang="en-US" dirty="0" smtClean="0"/>
              <a:t>have no children and are </a:t>
            </a:r>
            <a:r>
              <a:rPr lang="en-US" dirty="0"/>
              <a:t>classes such as Rectangle, Text, </a:t>
            </a:r>
            <a:r>
              <a:rPr lang="en-US" dirty="0" err="1"/>
              <a:t>ImageView</a:t>
            </a:r>
            <a:r>
              <a:rPr lang="en-US" dirty="0"/>
              <a:t>, </a:t>
            </a:r>
            <a:r>
              <a:rPr lang="en-US" dirty="0" smtClean="0"/>
              <a:t>MediaView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node may occur at most once anywhere in the </a:t>
            </a:r>
            <a:r>
              <a:rPr lang="en-US" dirty="0" smtClean="0"/>
              <a:t>graph (acyclic)</a:t>
            </a:r>
          </a:p>
          <a:p>
            <a:r>
              <a:rPr lang="nl-BE" dirty="0" smtClean="0"/>
              <a:t>It is OK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detach</a:t>
            </a:r>
            <a:r>
              <a:rPr lang="nl-BE" dirty="0" smtClean="0"/>
              <a:t> a </a:t>
            </a:r>
            <a:r>
              <a:rPr lang="nl-BE" dirty="0" err="1" smtClean="0"/>
              <a:t>branch</a:t>
            </a:r>
            <a:r>
              <a:rPr lang="nl-BE" dirty="0" smtClean="0"/>
              <a:t> </a:t>
            </a:r>
            <a:r>
              <a:rPr lang="nl-BE" dirty="0" err="1" smtClean="0"/>
              <a:t>from</a:t>
            </a:r>
            <a:r>
              <a:rPr lang="nl-BE" dirty="0" smtClean="0"/>
              <a:t> a </a:t>
            </a:r>
            <a:r>
              <a:rPr lang="nl-BE" dirty="0" err="1" smtClean="0"/>
              <a:t>graph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</a:t>
            </a:r>
            <a:r>
              <a:rPr lang="nl-BE" dirty="0" err="1" smtClean="0"/>
              <a:t>attach</a:t>
            </a:r>
            <a:r>
              <a:rPr lang="nl-BE" dirty="0" smtClean="0"/>
              <a:t> </a:t>
            </a:r>
            <a:r>
              <a:rPr lang="nl-BE" dirty="0" err="1" smtClean="0"/>
              <a:t>it</a:t>
            </a:r>
            <a:r>
              <a:rPr lang="nl-BE" dirty="0" smtClean="0"/>
              <a:t> </a:t>
            </a:r>
            <a:r>
              <a:rPr lang="nl-BE" dirty="0" err="1" smtClean="0"/>
              <a:t>ot</a:t>
            </a:r>
            <a:r>
              <a:rPr lang="nl-BE" dirty="0" smtClean="0"/>
              <a:t> </a:t>
            </a:r>
            <a:r>
              <a:rPr lang="nl-BE" dirty="0" err="1" smtClean="0"/>
              <a:t>another</a:t>
            </a:r>
            <a:r>
              <a:rPr lang="nl-BE" dirty="0" smtClean="0"/>
              <a:t> </a:t>
            </a:r>
            <a:r>
              <a:rPr lang="nl-BE" dirty="0" err="1" smtClean="0"/>
              <a:t>graph</a:t>
            </a:r>
            <a:endParaRPr lang="en-US" dirty="0"/>
          </a:p>
          <a:p>
            <a:r>
              <a:rPr lang="en-US" dirty="0" smtClean="0"/>
              <a:t>Node attachment must occur on the JavaFX </a:t>
            </a:r>
            <a:r>
              <a:rPr lang="en-US" dirty="0"/>
              <a:t>Application </a:t>
            </a:r>
            <a:r>
              <a:rPr lang="en-US" dirty="0" smtClean="0"/>
              <a:t>Thread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0080"/>
              </a:clrFrom>
              <a:clrTo>
                <a:srgbClr val="FF0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0936" y="1513645"/>
            <a:ext cx="4548108" cy="530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9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/>
          <p:cNvSpPr>
            <a:spLocks noGrp="1"/>
          </p:cNvSpPr>
          <p:nvPr>
            <p:ph type="subTitle" idx="1"/>
          </p:nvPr>
        </p:nvSpPr>
        <p:spPr>
          <a:xfrm>
            <a:off x="2781299" y="0"/>
            <a:ext cx="6772275" cy="6857999"/>
          </a:xfrm>
        </p:spPr>
        <p:txBody>
          <a:bodyPr anchor="ctr">
            <a:normAutofit/>
          </a:bodyPr>
          <a:lstStyle/>
          <a:p>
            <a:pPr marL="514350" indent="-514350" algn="l">
              <a:buFont typeface="+mj-lt"/>
              <a:buAutoNum type="romanUcPeriod"/>
            </a:pPr>
            <a:r>
              <a:rPr lang="en-US" sz="2000" dirty="0" smtClean="0"/>
              <a:t>The Use Case</a:t>
            </a:r>
          </a:p>
          <a:p>
            <a:pPr marL="514350" indent="-514350" algn="l">
              <a:buFont typeface="+mj-lt"/>
              <a:buAutoNum type="romanUcPeriod"/>
            </a:pPr>
            <a:r>
              <a:rPr lang="en-US" sz="2000" dirty="0"/>
              <a:t>What we will learn</a:t>
            </a:r>
            <a:endParaRPr lang="en-US" sz="2000" dirty="0" smtClean="0"/>
          </a:p>
          <a:p>
            <a:pPr marL="514350" indent="-514350" algn="l">
              <a:buFont typeface="+mj-lt"/>
              <a:buAutoNum type="romanUcPeriod"/>
            </a:pPr>
            <a:r>
              <a:rPr lang="en-US" sz="2000" dirty="0"/>
              <a:t>Analyze </a:t>
            </a:r>
            <a:r>
              <a:rPr lang="en-US" sz="2000" dirty="0" smtClean="0"/>
              <a:t>requirements</a:t>
            </a:r>
          </a:p>
          <a:p>
            <a:pPr marL="514350" indent="-514350" algn="l">
              <a:buFont typeface="+mj-lt"/>
              <a:buAutoNum type="romanUcPeriod"/>
            </a:pPr>
            <a:r>
              <a:rPr lang="en-US" sz="2000" dirty="0"/>
              <a:t>UX/UI Design</a:t>
            </a:r>
            <a:endParaRPr lang="en-US" sz="2000" dirty="0" smtClean="0"/>
          </a:p>
          <a:p>
            <a:pPr marL="514350" indent="-514350" algn="l">
              <a:buFont typeface="+mj-lt"/>
              <a:buAutoNum type="romanUcPeriod"/>
            </a:pPr>
            <a:r>
              <a:rPr lang="en-US" sz="2000" dirty="0"/>
              <a:t>Introduction </a:t>
            </a:r>
            <a:r>
              <a:rPr lang="en-US" sz="2000" dirty="0" smtClean="0"/>
              <a:t>to JavaFX</a:t>
            </a:r>
            <a:endParaRPr lang="en-US" sz="2000" dirty="0"/>
          </a:p>
          <a:p>
            <a:pPr marL="542925" algn="l"/>
            <a:r>
              <a:rPr lang="nl-BE" sz="1700" dirty="0" smtClean="0">
                <a:solidFill>
                  <a:schemeClr val="tx1">
                    <a:lumMod val="65000"/>
                  </a:schemeClr>
                </a:solidFill>
              </a:rPr>
              <a:t>The Stage ,  </a:t>
            </a:r>
            <a:r>
              <a:rPr lang="en-US" sz="1700" dirty="0" smtClean="0">
                <a:solidFill>
                  <a:schemeClr val="tx1">
                    <a:lumMod val="65000"/>
                  </a:schemeClr>
                </a:solidFill>
              </a:rPr>
              <a:t>Start </a:t>
            </a:r>
            <a:r>
              <a:rPr lang="en-US" sz="1700" dirty="0">
                <a:solidFill>
                  <a:schemeClr val="tx1">
                    <a:lumMod val="65000"/>
                  </a:schemeClr>
                </a:solidFill>
              </a:rPr>
              <a:t>a new </a:t>
            </a:r>
            <a:r>
              <a:rPr lang="en-US" sz="1700" dirty="0" smtClean="0">
                <a:solidFill>
                  <a:schemeClr val="tx1">
                    <a:lumMod val="65000"/>
                  </a:schemeClr>
                </a:solidFill>
              </a:rPr>
              <a:t>Application,  The scene graph, </a:t>
            </a:r>
            <a:r>
              <a:rPr lang="nl-BE" sz="1700" dirty="0" smtClean="0">
                <a:solidFill>
                  <a:schemeClr val="tx1">
                    <a:lumMod val="65000"/>
                  </a:schemeClr>
                </a:solidFill>
              </a:rPr>
              <a:t>Node types, Class </a:t>
            </a:r>
            <a:r>
              <a:rPr lang="nl-BE" sz="1700" dirty="0" err="1" smtClean="0">
                <a:solidFill>
                  <a:schemeClr val="tx1">
                    <a:lumMod val="65000"/>
                  </a:schemeClr>
                </a:solidFill>
              </a:rPr>
              <a:t>Structure</a:t>
            </a:r>
            <a:r>
              <a:rPr lang="nl-BE" sz="1700" dirty="0" smtClean="0">
                <a:solidFill>
                  <a:schemeClr val="tx1">
                    <a:lumMod val="65000"/>
                  </a:schemeClr>
                </a:solidFill>
              </a:rPr>
              <a:t>, </a:t>
            </a:r>
            <a:r>
              <a:rPr lang="en-US" sz="1700" dirty="0" smtClean="0">
                <a:solidFill>
                  <a:schemeClr val="tx1">
                    <a:lumMod val="65000"/>
                  </a:schemeClr>
                </a:solidFill>
              </a:rPr>
              <a:t>Event handling, </a:t>
            </a:r>
            <a:r>
              <a:rPr lang="nl-BE" sz="1700" dirty="0" smtClean="0">
                <a:solidFill>
                  <a:schemeClr val="tx1">
                    <a:lumMod val="65000"/>
                  </a:schemeClr>
                </a:solidFill>
              </a:rPr>
              <a:t>Property Binding, </a:t>
            </a:r>
            <a:r>
              <a:rPr lang="nl-BE" sz="1700" dirty="0" err="1" smtClean="0">
                <a:solidFill>
                  <a:schemeClr val="tx1">
                    <a:lumMod val="65000"/>
                  </a:schemeClr>
                </a:solidFill>
              </a:rPr>
              <a:t>Scalable</a:t>
            </a:r>
            <a:r>
              <a:rPr lang="nl-BE" sz="1700" dirty="0" smtClean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nl-BE" sz="1700" dirty="0" err="1" smtClean="0">
                <a:solidFill>
                  <a:schemeClr val="tx1">
                    <a:lumMod val="65000"/>
                  </a:schemeClr>
                </a:solidFill>
              </a:rPr>
              <a:t>Vectors</a:t>
            </a:r>
            <a:r>
              <a:rPr lang="nl-BE" sz="1700" dirty="0" smtClean="0">
                <a:solidFill>
                  <a:schemeClr val="tx1">
                    <a:lumMod val="65000"/>
                  </a:schemeClr>
                </a:solidFill>
              </a:rPr>
              <a:t>, </a:t>
            </a:r>
            <a:r>
              <a:rPr lang="nl-BE" sz="1700" dirty="0" err="1" smtClean="0">
                <a:solidFill>
                  <a:schemeClr val="tx1">
                    <a:lumMod val="65000"/>
                  </a:schemeClr>
                </a:solidFill>
              </a:rPr>
              <a:t>Transformations</a:t>
            </a:r>
            <a:r>
              <a:rPr lang="nl-BE" sz="1700" dirty="0" smtClean="0">
                <a:solidFill>
                  <a:schemeClr val="tx1">
                    <a:lumMod val="65000"/>
                  </a:schemeClr>
                </a:solidFill>
              </a:rPr>
              <a:t>, Object </a:t>
            </a:r>
            <a:r>
              <a:rPr lang="nl-BE" sz="1700" dirty="0" err="1" smtClean="0">
                <a:solidFill>
                  <a:schemeClr val="tx1">
                    <a:lumMod val="65000"/>
                  </a:schemeClr>
                </a:solidFill>
              </a:rPr>
              <a:t>mapping</a:t>
            </a:r>
            <a:endParaRPr lang="nl-BE" sz="1700" dirty="0" smtClean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78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000" dirty="0" err="1" smtClean="0"/>
              <a:t>Exploring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/>
              <a:t>Node types</a:t>
            </a:r>
            <a:endParaRPr lang="en-US" dirty="0"/>
          </a:p>
        </p:txBody>
      </p:sp>
      <p:sp>
        <p:nvSpPr>
          <p:cNvPr id="116" name="Tijdelijke aanduiding voor tekst 1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47" name="Rechthoek 46"/>
          <p:cNvSpPr/>
          <p:nvPr/>
        </p:nvSpPr>
        <p:spPr>
          <a:xfrm>
            <a:off x="1089187" y="319236"/>
            <a:ext cx="692818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smtClean="0">
                <a:latin typeface="+mj-lt"/>
              </a:rPr>
              <a:t>Node</a:t>
            </a:r>
            <a:endParaRPr lang="nl-BE" dirty="0">
              <a:latin typeface="+mj-lt"/>
            </a:endParaRPr>
          </a:p>
        </p:txBody>
      </p:sp>
      <p:cxnSp>
        <p:nvCxnSpPr>
          <p:cNvPr id="48" name="Rechte verbindingslijn 47"/>
          <p:cNvCxnSpPr>
            <a:stCxn id="47" idx="2"/>
            <a:endCxn id="97" idx="1"/>
          </p:cNvCxnSpPr>
          <p:nvPr/>
        </p:nvCxnSpPr>
        <p:spPr>
          <a:xfrm rot="16200000" flipH="1">
            <a:off x="1504127" y="620036"/>
            <a:ext cx="258139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4" name="Rechthoek 93"/>
          <p:cNvSpPr/>
          <p:nvPr/>
        </p:nvSpPr>
        <p:spPr>
          <a:xfrm>
            <a:off x="1830797" y="4915848"/>
            <a:ext cx="798167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smtClean="0">
                <a:solidFill>
                  <a:srgbClr val="00B0F0"/>
                </a:solidFill>
                <a:latin typeface="+mj-lt"/>
              </a:rPr>
              <a:t>Parent</a:t>
            </a:r>
            <a:endParaRPr lang="nl-BE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97" name="Rechthoek 96"/>
          <p:cNvSpPr/>
          <p:nvPr/>
        </p:nvSpPr>
        <p:spPr>
          <a:xfrm>
            <a:off x="1830797" y="762041"/>
            <a:ext cx="904478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smtClean="0">
                <a:latin typeface="+mj-lt"/>
              </a:rPr>
              <a:t>Camera</a:t>
            </a:r>
            <a:endParaRPr lang="nl-BE" dirty="0">
              <a:latin typeface="+mj-lt"/>
            </a:endParaRPr>
          </a:p>
        </p:txBody>
      </p:sp>
      <p:sp>
        <p:nvSpPr>
          <p:cNvPr id="101" name="Rechthoek 100"/>
          <p:cNvSpPr/>
          <p:nvPr/>
        </p:nvSpPr>
        <p:spPr>
          <a:xfrm>
            <a:off x="1830797" y="2023758"/>
            <a:ext cx="837858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smtClean="0">
                <a:latin typeface="+mj-lt"/>
              </a:rPr>
              <a:t>Canvas</a:t>
            </a:r>
            <a:endParaRPr lang="nl-BE" dirty="0">
              <a:latin typeface="+mj-lt"/>
            </a:endParaRPr>
          </a:p>
        </p:txBody>
      </p:sp>
      <p:sp>
        <p:nvSpPr>
          <p:cNvPr id="102" name="Rechthoek 101"/>
          <p:cNvSpPr/>
          <p:nvPr/>
        </p:nvSpPr>
        <p:spPr>
          <a:xfrm>
            <a:off x="1830797" y="2828732"/>
            <a:ext cx="1223540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err="1" smtClean="0">
                <a:latin typeface="+mj-lt"/>
              </a:rPr>
              <a:t>ImageView</a:t>
            </a:r>
            <a:endParaRPr lang="nl-BE" dirty="0">
              <a:latin typeface="+mj-lt"/>
            </a:endParaRPr>
          </a:p>
        </p:txBody>
      </p:sp>
      <p:pic>
        <p:nvPicPr>
          <p:cNvPr id="90" name="Afbeelding 89">
            <a:hlinkClick r:id="rId2" action="ppaction://hlinksldjump"/>
          </p:cNvPr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2494" y="2707398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3" name="Afbeelding 92">
            <a:hlinkClick r:id="rId4" action="ppaction://hlinksldjump"/>
          </p:cNvPr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5275" y="1902424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0" name="Rechthoek 109"/>
          <p:cNvSpPr/>
          <p:nvPr/>
        </p:nvSpPr>
        <p:spPr>
          <a:xfrm>
            <a:off x="1830797" y="3262207"/>
            <a:ext cx="1081835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err="1" smtClean="0">
                <a:latin typeface="+mj-lt"/>
              </a:rPr>
              <a:t>LightBase</a:t>
            </a:r>
            <a:endParaRPr lang="nl-BE" dirty="0">
              <a:latin typeface="+mj-lt"/>
            </a:endParaRPr>
          </a:p>
        </p:txBody>
      </p:sp>
      <p:pic>
        <p:nvPicPr>
          <p:cNvPr id="103" name="Afbeelding 102"/>
          <p:cNvPicPr preferRelativeResize="0"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1707" y="3589420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5" name="Rechthoek 104"/>
          <p:cNvSpPr/>
          <p:nvPr/>
        </p:nvSpPr>
        <p:spPr>
          <a:xfrm>
            <a:off x="1830797" y="4502560"/>
            <a:ext cx="1246303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dirty="0">
                <a:latin typeface="+mj-lt"/>
              </a:rPr>
              <a:t>MediaView</a:t>
            </a:r>
          </a:p>
        </p:txBody>
      </p:sp>
      <p:pic>
        <p:nvPicPr>
          <p:cNvPr id="106" name="Afbeelding 105">
            <a:hlinkClick r:id="rId7" action="ppaction://hlinksldjump"/>
          </p:cNvPr>
          <p:cNvPicPr preferRelativeResize="0">
            <a:picLocks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700" y="4381226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0" name="Rechthoek 119"/>
          <p:cNvSpPr/>
          <p:nvPr/>
        </p:nvSpPr>
        <p:spPr>
          <a:xfrm>
            <a:off x="2558373" y="1514234"/>
            <a:ext cx="1982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dirty="0" err="1">
                <a:latin typeface="+mj-lt"/>
              </a:rPr>
              <a:t>PerspectiveCamera</a:t>
            </a:r>
            <a:endParaRPr lang="en-US" sz="3600" dirty="0">
              <a:latin typeface="+mj-lt"/>
            </a:endParaRPr>
          </a:p>
        </p:txBody>
      </p:sp>
      <p:sp>
        <p:nvSpPr>
          <p:cNvPr id="121" name="Rechthoek 120"/>
          <p:cNvSpPr/>
          <p:nvPr/>
        </p:nvSpPr>
        <p:spPr>
          <a:xfrm>
            <a:off x="2558373" y="1133657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dirty="0" err="1">
                <a:latin typeface="+mj-lt"/>
              </a:rPr>
              <a:t>ParallelCamera</a:t>
            </a:r>
            <a:endParaRPr lang="nl-BE" dirty="0">
              <a:latin typeface="+mj-lt"/>
            </a:endParaRPr>
          </a:p>
        </p:txBody>
      </p:sp>
      <p:sp>
        <p:nvSpPr>
          <p:cNvPr id="122" name="Rechthoek 121"/>
          <p:cNvSpPr/>
          <p:nvPr/>
        </p:nvSpPr>
        <p:spPr>
          <a:xfrm>
            <a:off x="2558373" y="3589420"/>
            <a:ext cx="1126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dirty="0" err="1">
                <a:latin typeface="+mj-lt"/>
              </a:rPr>
              <a:t>PointLight</a:t>
            </a:r>
            <a:endParaRPr lang="nl-BE" dirty="0">
              <a:latin typeface="+mj-lt"/>
            </a:endParaRPr>
          </a:p>
        </p:txBody>
      </p:sp>
      <p:sp>
        <p:nvSpPr>
          <p:cNvPr id="123" name="Rechthoek 122"/>
          <p:cNvSpPr/>
          <p:nvPr/>
        </p:nvSpPr>
        <p:spPr>
          <a:xfrm>
            <a:off x="2558373" y="3930924"/>
            <a:ext cx="1445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dirty="0" err="1">
                <a:latin typeface="+mj-lt"/>
              </a:rPr>
              <a:t>AmbientLight</a:t>
            </a:r>
            <a:endParaRPr lang="nl-BE" dirty="0">
              <a:latin typeface="+mj-lt"/>
            </a:endParaRPr>
          </a:p>
        </p:txBody>
      </p:sp>
      <p:cxnSp>
        <p:nvCxnSpPr>
          <p:cNvPr id="139" name="Rechte verbindingslijn 47"/>
          <p:cNvCxnSpPr>
            <a:stCxn id="97" idx="2"/>
            <a:endCxn id="120" idx="1"/>
          </p:cNvCxnSpPr>
          <p:nvPr/>
        </p:nvCxnSpPr>
        <p:spPr>
          <a:xfrm rot="16200000" flipH="1">
            <a:off x="2136941" y="1277467"/>
            <a:ext cx="567527" cy="275337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4" name="Rechte verbindingslijn 47"/>
          <p:cNvCxnSpPr>
            <a:stCxn id="97" idx="2"/>
            <a:endCxn id="121" idx="1"/>
          </p:cNvCxnSpPr>
          <p:nvPr/>
        </p:nvCxnSpPr>
        <p:spPr>
          <a:xfrm rot="16200000" flipH="1">
            <a:off x="2327229" y="1087179"/>
            <a:ext cx="186950" cy="275337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7" name="Rechte verbindingslijn 47"/>
          <p:cNvCxnSpPr>
            <a:stCxn id="47" idx="2"/>
            <a:endCxn id="101" idx="1"/>
          </p:cNvCxnSpPr>
          <p:nvPr/>
        </p:nvCxnSpPr>
        <p:spPr>
          <a:xfrm rot="16200000" flipH="1">
            <a:off x="873268" y="1250895"/>
            <a:ext cx="1519856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0" name="Rechte verbindingslijn 47"/>
          <p:cNvCxnSpPr>
            <a:stCxn id="110" idx="2"/>
            <a:endCxn id="123" idx="1"/>
          </p:cNvCxnSpPr>
          <p:nvPr/>
        </p:nvCxnSpPr>
        <p:spPr>
          <a:xfrm rot="16200000" flipH="1">
            <a:off x="2223019" y="3780235"/>
            <a:ext cx="484051" cy="18665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3" name="Rechte verbindingslijn 47"/>
          <p:cNvCxnSpPr>
            <a:stCxn id="110" idx="2"/>
            <a:endCxn id="122" idx="1"/>
          </p:cNvCxnSpPr>
          <p:nvPr/>
        </p:nvCxnSpPr>
        <p:spPr>
          <a:xfrm rot="16200000" flipH="1">
            <a:off x="2393771" y="3609483"/>
            <a:ext cx="142547" cy="18665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6" name="Rechte verbindingslijn 47"/>
          <p:cNvCxnSpPr>
            <a:stCxn id="47" idx="2"/>
            <a:endCxn id="110" idx="1"/>
          </p:cNvCxnSpPr>
          <p:nvPr/>
        </p:nvCxnSpPr>
        <p:spPr>
          <a:xfrm rot="16200000" flipH="1">
            <a:off x="254044" y="1870119"/>
            <a:ext cx="2758305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9" name="Rechte verbindingslijn 47"/>
          <p:cNvCxnSpPr>
            <a:stCxn id="47" idx="2"/>
            <a:endCxn id="102" idx="1"/>
          </p:cNvCxnSpPr>
          <p:nvPr/>
        </p:nvCxnSpPr>
        <p:spPr>
          <a:xfrm rot="16200000" flipH="1">
            <a:off x="470781" y="1653382"/>
            <a:ext cx="2324830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2" name="Rechte verbindingslijn 47"/>
          <p:cNvCxnSpPr>
            <a:stCxn id="47" idx="2"/>
            <a:endCxn id="105" idx="1"/>
          </p:cNvCxnSpPr>
          <p:nvPr/>
        </p:nvCxnSpPr>
        <p:spPr>
          <a:xfrm rot="16200000" flipH="1">
            <a:off x="-366133" y="2490296"/>
            <a:ext cx="3998658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438" name="Rechthoek 17437">
            <a:hlinkClick r:id="rId9" action="ppaction://hlinksldjump"/>
          </p:cNvPr>
          <p:cNvSpPr/>
          <p:nvPr/>
        </p:nvSpPr>
        <p:spPr>
          <a:xfrm>
            <a:off x="1830797" y="5329136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err="1" smtClean="0">
                <a:solidFill>
                  <a:srgbClr val="00B0F0"/>
                </a:solidFill>
                <a:latin typeface="+mj-lt"/>
              </a:rPr>
              <a:t>Shape</a:t>
            </a:r>
            <a:endParaRPr lang="en-US" dirty="0">
              <a:solidFill>
                <a:srgbClr val="00B0F0"/>
              </a:solidFill>
              <a:latin typeface="+mj-lt"/>
            </a:endParaRPr>
          </a:p>
        </p:txBody>
      </p:sp>
      <p:cxnSp>
        <p:nvCxnSpPr>
          <p:cNvPr id="168" name="Rechte verbindingslijn 47"/>
          <p:cNvCxnSpPr>
            <a:stCxn id="47" idx="2"/>
            <a:endCxn id="94" idx="1"/>
          </p:cNvCxnSpPr>
          <p:nvPr/>
        </p:nvCxnSpPr>
        <p:spPr>
          <a:xfrm rot="16200000" flipH="1">
            <a:off x="-572777" y="2696940"/>
            <a:ext cx="4411946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1" name="Rechthoek 170"/>
          <p:cNvSpPr/>
          <p:nvPr/>
        </p:nvSpPr>
        <p:spPr>
          <a:xfrm>
            <a:off x="1830797" y="5742424"/>
            <a:ext cx="1019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smtClean="0">
                <a:solidFill>
                  <a:srgbClr val="FF6600"/>
                </a:solidFill>
                <a:latin typeface="+mj-lt"/>
              </a:rPr>
              <a:t>Shape3D</a:t>
            </a:r>
            <a:endParaRPr lang="en-US" dirty="0">
              <a:solidFill>
                <a:srgbClr val="FF6600"/>
              </a:solidFill>
              <a:latin typeface="+mj-lt"/>
            </a:endParaRPr>
          </a:p>
        </p:txBody>
      </p:sp>
      <p:sp>
        <p:nvSpPr>
          <p:cNvPr id="172" name="Rechthoek 171"/>
          <p:cNvSpPr/>
          <p:nvPr/>
        </p:nvSpPr>
        <p:spPr>
          <a:xfrm>
            <a:off x="1830797" y="6155712"/>
            <a:ext cx="1073179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err="1">
                <a:latin typeface="+mj-lt"/>
              </a:rPr>
              <a:t>Subscene</a:t>
            </a:r>
            <a:endParaRPr lang="en-US" dirty="0">
              <a:latin typeface="+mj-lt"/>
            </a:endParaRPr>
          </a:p>
        </p:txBody>
      </p:sp>
      <p:cxnSp>
        <p:nvCxnSpPr>
          <p:cNvPr id="173" name="Rechte verbindingslijn 47"/>
          <p:cNvCxnSpPr>
            <a:stCxn id="47" idx="2"/>
            <a:endCxn id="172" idx="1"/>
          </p:cNvCxnSpPr>
          <p:nvPr/>
        </p:nvCxnSpPr>
        <p:spPr>
          <a:xfrm rot="16200000" flipH="1">
            <a:off x="-1192709" y="3316872"/>
            <a:ext cx="5651810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Rechte verbindingslijn 47"/>
          <p:cNvCxnSpPr>
            <a:stCxn id="47" idx="2"/>
            <a:endCxn id="171" idx="1"/>
          </p:cNvCxnSpPr>
          <p:nvPr/>
        </p:nvCxnSpPr>
        <p:spPr>
          <a:xfrm rot="16200000" flipH="1">
            <a:off x="-986065" y="3110228"/>
            <a:ext cx="5238522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1" name="Rechte verbindingslijn 47"/>
          <p:cNvCxnSpPr>
            <a:stCxn id="47" idx="2"/>
            <a:endCxn id="17438" idx="1"/>
          </p:cNvCxnSpPr>
          <p:nvPr/>
        </p:nvCxnSpPr>
        <p:spPr>
          <a:xfrm rot="16200000" flipH="1">
            <a:off x="-779421" y="2903584"/>
            <a:ext cx="4825234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450" name="Actieknop: Einde 17449">
            <a:hlinkClick r:id="rId10" action="ppaction://hlinksldjump" highlightClick="1"/>
          </p:cNvPr>
          <p:cNvSpPr/>
          <p:nvPr/>
        </p:nvSpPr>
        <p:spPr>
          <a:xfrm>
            <a:off x="6773192" y="6133379"/>
            <a:ext cx="391665" cy="391665"/>
          </a:xfrm>
          <a:prstGeom prst="actionButtonEnd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235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hthoek 113">
            <a:hlinkClick r:id="rId2" action="ppaction://hlinksldjump"/>
          </p:cNvPr>
          <p:cNvSpPr/>
          <p:nvPr/>
        </p:nvSpPr>
        <p:spPr>
          <a:xfrm>
            <a:off x="97372" y="-14947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Parent</a:t>
            </a:r>
            <a:endParaRPr lang="en-US" dirty="0"/>
          </a:p>
        </p:txBody>
      </p:sp>
      <p:sp>
        <p:nvSpPr>
          <p:cNvPr id="116" name="Tijdelijke aanduiding voor tekst 1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60" name="Rechthoek 59"/>
          <p:cNvSpPr/>
          <p:nvPr/>
        </p:nvSpPr>
        <p:spPr>
          <a:xfrm>
            <a:off x="597976" y="148731"/>
            <a:ext cx="692818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smtClean="0">
                <a:latin typeface="+mj-lt"/>
              </a:rPr>
              <a:t>Node</a:t>
            </a:r>
            <a:endParaRPr lang="nl-BE" dirty="0">
              <a:latin typeface="+mj-lt"/>
            </a:endParaRPr>
          </a:p>
        </p:txBody>
      </p:sp>
      <p:sp>
        <p:nvSpPr>
          <p:cNvPr id="61" name="Rechthoek 60"/>
          <p:cNvSpPr/>
          <p:nvPr/>
        </p:nvSpPr>
        <p:spPr>
          <a:xfrm>
            <a:off x="1339586" y="603856"/>
            <a:ext cx="798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smtClean="0">
                <a:latin typeface="+mj-lt"/>
              </a:rPr>
              <a:t>Parent</a:t>
            </a:r>
            <a:endParaRPr lang="en-US" dirty="0">
              <a:latin typeface="+mj-lt"/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3155838" y="4699981"/>
            <a:ext cx="209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TableColumnHeader</a:t>
            </a:r>
            <a:endParaRPr lang="en-US" dirty="0">
              <a:latin typeface="+mj-lt"/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2201731" y="1514106"/>
            <a:ext cx="826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Region</a:t>
            </a:r>
            <a:endParaRPr lang="en-US" dirty="0">
              <a:latin typeface="+mj-lt"/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3155838" y="1969231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Axis</a:t>
            </a:r>
            <a:endParaRPr lang="en-US" dirty="0">
              <a:latin typeface="+mj-lt"/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3155838" y="5610231"/>
            <a:ext cx="1256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VirtualFlow</a:t>
            </a:r>
            <a:endParaRPr lang="en-US" dirty="0">
              <a:latin typeface="+mj-lt"/>
            </a:endParaRPr>
          </a:p>
        </p:txBody>
      </p:sp>
      <p:sp>
        <p:nvSpPr>
          <p:cNvPr id="15" name="Rechthoek 14"/>
          <p:cNvSpPr/>
          <p:nvPr/>
        </p:nvSpPr>
        <p:spPr>
          <a:xfrm>
            <a:off x="2201731" y="6169876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+mj-lt"/>
              </a:rPr>
              <a:t>WebView</a:t>
            </a:r>
            <a:endParaRPr lang="en-US" dirty="0">
              <a:latin typeface="+mj-lt"/>
            </a:endParaRPr>
          </a:p>
        </p:txBody>
      </p:sp>
      <p:sp>
        <p:nvSpPr>
          <p:cNvPr id="16" name="Rechthoek 15">
            <a:hlinkClick r:id="rId3" action="ppaction://hlinksldjump"/>
          </p:cNvPr>
          <p:cNvSpPr/>
          <p:nvPr/>
        </p:nvSpPr>
        <p:spPr>
          <a:xfrm>
            <a:off x="3155838" y="333460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Chart</a:t>
            </a:r>
            <a:endParaRPr lang="en-US" dirty="0">
              <a:latin typeface="+mj-lt"/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2201731" y="1058981"/>
            <a:ext cx="77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Group</a:t>
            </a:r>
            <a:endParaRPr lang="en-US" dirty="0">
              <a:latin typeface="+mj-lt"/>
            </a:endParaRPr>
          </a:p>
        </p:txBody>
      </p:sp>
      <p:sp>
        <p:nvSpPr>
          <p:cNvPr id="18" name="Rechthoek 17">
            <a:hlinkClick r:id="rId4" action="ppaction://hlinksldjump"/>
          </p:cNvPr>
          <p:cNvSpPr/>
          <p:nvPr/>
        </p:nvSpPr>
        <p:spPr>
          <a:xfrm>
            <a:off x="3155838" y="3789731"/>
            <a:ext cx="877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Control</a:t>
            </a:r>
            <a:endParaRPr lang="en-US" dirty="0">
              <a:latin typeface="+mj-lt"/>
            </a:endParaRPr>
          </a:p>
        </p:txBody>
      </p:sp>
      <p:sp>
        <p:nvSpPr>
          <p:cNvPr id="20" name="Rechthoek 19"/>
          <p:cNvSpPr/>
          <p:nvPr/>
        </p:nvSpPr>
        <p:spPr>
          <a:xfrm>
            <a:off x="3155838" y="4244856"/>
            <a:ext cx="646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Pane</a:t>
            </a:r>
            <a:endParaRPr lang="en-US" dirty="0">
              <a:latin typeface="+mj-lt"/>
            </a:endParaRPr>
          </a:p>
        </p:txBody>
      </p:sp>
      <p:pic>
        <p:nvPicPr>
          <p:cNvPr id="32" name="Afbeelding 31">
            <a:hlinkClick r:id="rId5" action="ppaction://hlinksldjump"/>
          </p:cNvPr>
          <p:cNvPicPr preferRelativeResize="0"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027" y="6099352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7" name="Gebogen verbindingslijn 6"/>
          <p:cNvCxnSpPr>
            <a:stCxn id="61" idx="2"/>
            <a:endCxn id="17" idx="1"/>
          </p:cNvCxnSpPr>
          <p:nvPr/>
        </p:nvCxnSpPr>
        <p:spPr>
          <a:xfrm rot="16200000" flipH="1">
            <a:off x="1834971" y="876886"/>
            <a:ext cx="270459" cy="46306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Gebogen verbindingslijn 39"/>
          <p:cNvCxnSpPr>
            <a:stCxn id="61" idx="2"/>
            <a:endCxn id="9" idx="1"/>
          </p:cNvCxnSpPr>
          <p:nvPr/>
        </p:nvCxnSpPr>
        <p:spPr>
          <a:xfrm rot="16200000" flipH="1">
            <a:off x="1607408" y="1104449"/>
            <a:ext cx="725584" cy="46306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Gebogen verbindingslijn 42"/>
          <p:cNvCxnSpPr>
            <a:stCxn id="9" idx="2"/>
            <a:endCxn id="10" idx="1"/>
          </p:cNvCxnSpPr>
          <p:nvPr/>
        </p:nvCxnSpPr>
        <p:spPr>
          <a:xfrm rot="16200000" flipH="1">
            <a:off x="2750215" y="1748273"/>
            <a:ext cx="270459" cy="54078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Gebogen verbindingslijn 43"/>
          <p:cNvCxnSpPr>
            <a:stCxn id="9" idx="2"/>
            <a:endCxn id="16" idx="1"/>
          </p:cNvCxnSpPr>
          <p:nvPr/>
        </p:nvCxnSpPr>
        <p:spPr>
          <a:xfrm rot="16200000" flipH="1">
            <a:off x="2067527" y="2430961"/>
            <a:ext cx="1635834" cy="54078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Gebogen verbindingslijn 44"/>
          <p:cNvCxnSpPr>
            <a:stCxn id="9" idx="2"/>
            <a:endCxn id="18" idx="1"/>
          </p:cNvCxnSpPr>
          <p:nvPr/>
        </p:nvCxnSpPr>
        <p:spPr>
          <a:xfrm rot="16200000" flipH="1">
            <a:off x="1839965" y="2658523"/>
            <a:ext cx="2090959" cy="54078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Gebogen verbindingslijn 45"/>
          <p:cNvCxnSpPr>
            <a:stCxn id="9" idx="2"/>
            <a:endCxn id="20" idx="1"/>
          </p:cNvCxnSpPr>
          <p:nvPr/>
        </p:nvCxnSpPr>
        <p:spPr>
          <a:xfrm rot="16200000" flipH="1">
            <a:off x="1612402" y="2886086"/>
            <a:ext cx="2546084" cy="54078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Gebogen verbindingslijn 46"/>
          <p:cNvCxnSpPr>
            <a:stCxn id="9" idx="2"/>
            <a:endCxn id="8" idx="1"/>
          </p:cNvCxnSpPr>
          <p:nvPr/>
        </p:nvCxnSpPr>
        <p:spPr>
          <a:xfrm rot="16200000" flipH="1">
            <a:off x="1384840" y="3113648"/>
            <a:ext cx="3001209" cy="54078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Gebogen verbindingslijn 47"/>
          <p:cNvCxnSpPr>
            <a:stCxn id="9" idx="2"/>
            <a:endCxn id="11" idx="1"/>
          </p:cNvCxnSpPr>
          <p:nvPr/>
        </p:nvCxnSpPr>
        <p:spPr>
          <a:xfrm rot="16200000" flipH="1">
            <a:off x="929715" y="3568773"/>
            <a:ext cx="3911459" cy="54078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Gebogen verbindingslijn 62"/>
          <p:cNvCxnSpPr>
            <a:stCxn id="61" idx="2"/>
            <a:endCxn id="15" idx="1"/>
          </p:cNvCxnSpPr>
          <p:nvPr/>
        </p:nvCxnSpPr>
        <p:spPr>
          <a:xfrm rot="16200000" flipH="1">
            <a:off x="-720477" y="3432334"/>
            <a:ext cx="5381354" cy="46306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3" name="Rechthoek 92"/>
          <p:cNvSpPr/>
          <p:nvPr/>
        </p:nvSpPr>
        <p:spPr>
          <a:xfrm>
            <a:off x="3797573" y="2424356"/>
            <a:ext cx="1453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CategoryAxis</a:t>
            </a:r>
            <a:r>
              <a:rPr lang="en-US" dirty="0" smtClean="0">
                <a:latin typeface="+mj-lt"/>
              </a:rPr>
              <a:t>,</a:t>
            </a:r>
            <a:endParaRPr lang="en-US" dirty="0">
              <a:latin typeface="+mj-lt"/>
            </a:endParaRPr>
          </a:p>
        </p:txBody>
      </p:sp>
      <p:sp>
        <p:nvSpPr>
          <p:cNvPr id="84" name="Rechthoek 83"/>
          <p:cNvSpPr/>
          <p:nvPr/>
        </p:nvSpPr>
        <p:spPr>
          <a:xfrm>
            <a:off x="3797573" y="2879481"/>
            <a:ext cx="107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ValueAxis</a:t>
            </a:r>
            <a:endParaRPr lang="en-US" dirty="0">
              <a:latin typeface="+mj-lt"/>
            </a:endParaRPr>
          </a:p>
        </p:txBody>
      </p:sp>
      <p:cxnSp>
        <p:nvCxnSpPr>
          <p:cNvPr id="96" name="Gebogen verbindingslijn 95"/>
          <p:cNvCxnSpPr>
            <a:stCxn id="10" idx="2"/>
            <a:endCxn id="93" idx="1"/>
          </p:cNvCxnSpPr>
          <p:nvPr/>
        </p:nvCxnSpPr>
        <p:spPr>
          <a:xfrm rot="16200000" flipH="1">
            <a:off x="3481419" y="2292867"/>
            <a:ext cx="270459" cy="361850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Gebogen verbindingslijn 100"/>
          <p:cNvCxnSpPr>
            <a:stCxn id="10" idx="2"/>
            <a:endCxn id="84" idx="1"/>
          </p:cNvCxnSpPr>
          <p:nvPr/>
        </p:nvCxnSpPr>
        <p:spPr>
          <a:xfrm rot="16200000" flipH="1">
            <a:off x="3253856" y="2520430"/>
            <a:ext cx="725584" cy="361850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5" name="Rechthoek 104"/>
          <p:cNvSpPr/>
          <p:nvPr/>
        </p:nvSpPr>
        <p:spPr>
          <a:xfrm>
            <a:off x="3864510" y="5155106"/>
            <a:ext cx="2756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+mj-lt"/>
              </a:rPr>
              <a:t>NestedTableColumnHeader</a:t>
            </a:r>
            <a:endParaRPr lang="en-US" dirty="0">
              <a:latin typeface="+mj-lt"/>
            </a:endParaRPr>
          </a:p>
        </p:txBody>
      </p:sp>
      <p:cxnSp>
        <p:nvCxnSpPr>
          <p:cNvPr id="109" name="Gebogen verbindingslijn 108"/>
          <p:cNvCxnSpPr>
            <a:stCxn id="8" idx="2"/>
            <a:endCxn id="105" idx="1"/>
          </p:cNvCxnSpPr>
          <p:nvPr/>
        </p:nvCxnSpPr>
        <p:spPr>
          <a:xfrm rot="5400000">
            <a:off x="3898310" y="5035514"/>
            <a:ext cx="270459" cy="338057"/>
          </a:xfrm>
          <a:prstGeom prst="bentConnector4">
            <a:avLst>
              <a:gd name="adj1" fmla="val 15860"/>
              <a:gd name="adj2" fmla="val 167622"/>
            </a:avLst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Gebogen verbindingslijn 120"/>
          <p:cNvCxnSpPr>
            <a:stCxn id="60" idx="2"/>
            <a:endCxn id="61" idx="1"/>
          </p:cNvCxnSpPr>
          <p:nvPr/>
        </p:nvCxnSpPr>
        <p:spPr>
          <a:xfrm rot="16200000" flipH="1">
            <a:off x="1006756" y="455691"/>
            <a:ext cx="270459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124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hthoek 113">
            <a:hlinkClick r:id="rId2" action="ppaction://hlinksldjump"/>
          </p:cNvPr>
          <p:cNvSpPr/>
          <p:nvPr/>
        </p:nvSpPr>
        <p:spPr>
          <a:xfrm>
            <a:off x="-62634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Chart</a:t>
            </a:r>
            <a:endParaRPr lang="en-US" dirty="0"/>
          </a:p>
        </p:txBody>
      </p:sp>
      <p:sp>
        <p:nvSpPr>
          <p:cNvPr id="116" name="Tijdelijke aanduiding voor tekst 1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>
              <a:latin typeface="+mj-lt"/>
            </a:endParaRPr>
          </a:p>
        </p:txBody>
      </p:sp>
      <p:pic>
        <p:nvPicPr>
          <p:cNvPr id="34" name="Picture 2" descr="The finished pie chart from the preceding code">
            <a:hlinkClick r:id="rId3" action="ppaction://hlinksldjump"/>
          </p:cNvPr>
          <p:cNvPicPr preferRelativeResize="0"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084" y="4013766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7" descr="The finished scatter chart from the preceding code">
            <a:hlinkClick r:id="rId5" action="ppaction://hlinksldjump"/>
          </p:cNvPr>
          <p:cNvPicPr preferRelativeResize="0">
            <a:picLocks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06484" y="4013766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9" descr="The finished stacked bar chart from the preceding code">
            <a:hlinkClick r:id="rId7" action="ppaction://hlinksldjump"/>
          </p:cNvPr>
          <p:cNvPicPr preferRelativeResize="0">
            <a:picLocks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93884" y="4012936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hthoek 37"/>
          <p:cNvSpPr/>
          <p:nvPr/>
        </p:nvSpPr>
        <p:spPr>
          <a:xfrm>
            <a:off x="597976" y="491631"/>
            <a:ext cx="692818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smtClean="0">
                <a:latin typeface="+mj-lt"/>
              </a:rPr>
              <a:t>Node</a:t>
            </a:r>
            <a:endParaRPr lang="nl-BE" dirty="0">
              <a:latin typeface="+mj-lt"/>
            </a:endParaRPr>
          </a:p>
        </p:txBody>
      </p:sp>
      <p:sp>
        <p:nvSpPr>
          <p:cNvPr id="39" name="Rechthoek 38"/>
          <p:cNvSpPr/>
          <p:nvPr/>
        </p:nvSpPr>
        <p:spPr>
          <a:xfrm>
            <a:off x="1339586" y="946756"/>
            <a:ext cx="798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smtClean="0">
                <a:latin typeface="+mj-lt"/>
              </a:rPr>
              <a:t>Parent</a:t>
            </a:r>
            <a:endParaRPr lang="en-US" dirty="0">
              <a:latin typeface="+mj-lt"/>
            </a:endParaRPr>
          </a:p>
        </p:txBody>
      </p:sp>
      <p:sp>
        <p:nvSpPr>
          <p:cNvPr id="41" name="Rechthoek 40"/>
          <p:cNvSpPr/>
          <p:nvPr/>
        </p:nvSpPr>
        <p:spPr>
          <a:xfrm>
            <a:off x="2179316" y="1401881"/>
            <a:ext cx="826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Region</a:t>
            </a:r>
            <a:endParaRPr lang="en-US" dirty="0">
              <a:latin typeface="+mj-lt"/>
            </a:endParaRPr>
          </a:p>
        </p:txBody>
      </p:sp>
      <p:sp>
        <p:nvSpPr>
          <p:cNvPr id="42" name="Rechthoek 41"/>
          <p:cNvSpPr/>
          <p:nvPr/>
        </p:nvSpPr>
        <p:spPr>
          <a:xfrm>
            <a:off x="3073778" y="185700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Chart</a:t>
            </a:r>
          </a:p>
        </p:txBody>
      </p:sp>
      <p:cxnSp>
        <p:nvCxnSpPr>
          <p:cNvPr id="49" name="Gebogen verbindingslijn 48"/>
          <p:cNvCxnSpPr>
            <a:stCxn id="39" idx="2"/>
            <a:endCxn id="41" idx="1"/>
          </p:cNvCxnSpPr>
          <p:nvPr/>
        </p:nvCxnSpPr>
        <p:spPr>
          <a:xfrm rot="16200000" flipH="1">
            <a:off x="1823764" y="1230994"/>
            <a:ext cx="270459" cy="440646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Gebogen verbindingslijn 49"/>
          <p:cNvCxnSpPr>
            <a:stCxn id="41" idx="2"/>
            <a:endCxn id="42" idx="1"/>
          </p:cNvCxnSpPr>
          <p:nvPr/>
        </p:nvCxnSpPr>
        <p:spPr>
          <a:xfrm rot="16200000" flipH="1">
            <a:off x="2697977" y="1665870"/>
            <a:ext cx="270459" cy="48114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Gebogen verbindingslijn 50"/>
          <p:cNvCxnSpPr>
            <a:stCxn id="38" idx="2"/>
            <a:endCxn id="39" idx="1"/>
          </p:cNvCxnSpPr>
          <p:nvPr/>
        </p:nvCxnSpPr>
        <p:spPr>
          <a:xfrm rot="16200000" flipH="1">
            <a:off x="1006756" y="798591"/>
            <a:ext cx="270459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hthoek 51"/>
          <p:cNvSpPr/>
          <p:nvPr/>
        </p:nvSpPr>
        <p:spPr>
          <a:xfrm>
            <a:off x="3874842" y="2404513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PieChart</a:t>
            </a:r>
            <a:r>
              <a:rPr lang="en-US" dirty="0" smtClean="0">
                <a:latin typeface="+mj-lt"/>
              </a:rPr>
              <a:t>,</a:t>
            </a:r>
            <a:endParaRPr lang="en-US" dirty="0">
              <a:latin typeface="+mj-lt"/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3887832" y="2785169"/>
            <a:ext cx="922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XYChart</a:t>
            </a:r>
            <a:endParaRPr lang="en-US" dirty="0">
              <a:latin typeface="+mj-lt"/>
            </a:endParaRPr>
          </a:p>
        </p:txBody>
      </p:sp>
      <p:sp>
        <p:nvSpPr>
          <p:cNvPr id="53" name="Rechthoek 52"/>
          <p:cNvSpPr/>
          <p:nvPr/>
        </p:nvSpPr>
        <p:spPr>
          <a:xfrm>
            <a:off x="4792098" y="3153671"/>
            <a:ext cx="1191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AreaChart</a:t>
            </a:r>
            <a:r>
              <a:rPr lang="en-US" dirty="0" smtClean="0">
                <a:latin typeface="+mj-lt"/>
              </a:rPr>
              <a:t>,</a:t>
            </a:r>
            <a:endParaRPr lang="en-US" dirty="0">
              <a:latin typeface="+mj-lt"/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4792098" y="6011171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BarChart</a:t>
            </a:r>
            <a:endParaRPr lang="en-US" dirty="0">
              <a:latin typeface="+mj-lt"/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4792098" y="5534921"/>
            <a:ext cx="135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BubbleChart</a:t>
            </a:r>
            <a:endParaRPr lang="en-US" dirty="0">
              <a:latin typeface="+mj-lt"/>
            </a:endParaRPr>
          </a:p>
        </p:txBody>
      </p:sp>
      <p:sp>
        <p:nvSpPr>
          <p:cNvPr id="19" name="Rechthoek 18"/>
          <p:cNvSpPr/>
          <p:nvPr/>
        </p:nvSpPr>
        <p:spPr>
          <a:xfrm>
            <a:off x="4792098" y="5058671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LineChart</a:t>
            </a:r>
            <a:endParaRPr lang="en-US" dirty="0">
              <a:latin typeface="+mj-lt"/>
            </a:endParaRPr>
          </a:p>
        </p:txBody>
      </p:sp>
      <p:sp>
        <p:nvSpPr>
          <p:cNvPr id="21" name="Rechthoek 20"/>
          <p:cNvSpPr/>
          <p:nvPr/>
        </p:nvSpPr>
        <p:spPr>
          <a:xfrm>
            <a:off x="4792098" y="4106171"/>
            <a:ext cx="1351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ScatterChart</a:t>
            </a:r>
            <a:endParaRPr lang="en-US" dirty="0">
              <a:latin typeface="+mj-lt"/>
            </a:endParaRPr>
          </a:p>
        </p:txBody>
      </p:sp>
      <p:sp>
        <p:nvSpPr>
          <p:cNvPr id="22" name="Rechthoek 21"/>
          <p:cNvSpPr/>
          <p:nvPr/>
        </p:nvSpPr>
        <p:spPr>
          <a:xfrm>
            <a:off x="4792098" y="3629921"/>
            <a:ext cx="1856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StackedAreaChart</a:t>
            </a:r>
            <a:endParaRPr lang="en-US" dirty="0">
              <a:latin typeface="+mj-lt"/>
            </a:endParaRPr>
          </a:p>
        </p:txBody>
      </p:sp>
      <p:sp>
        <p:nvSpPr>
          <p:cNvPr id="23" name="Rechthoek 22"/>
          <p:cNvSpPr/>
          <p:nvPr/>
        </p:nvSpPr>
        <p:spPr>
          <a:xfrm>
            <a:off x="4792098" y="4582421"/>
            <a:ext cx="1735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StackedBarChart</a:t>
            </a:r>
            <a:endParaRPr lang="en-US" dirty="0">
              <a:latin typeface="+mj-lt"/>
            </a:endParaRPr>
          </a:p>
        </p:txBody>
      </p:sp>
      <p:cxnSp>
        <p:nvCxnSpPr>
          <p:cNvPr id="58" name="Gebogen verbindingslijn 57"/>
          <p:cNvCxnSpPr>
            <a:stCxn id="42" idx="2"/>
            <a:endCxn id="52" idx="1"/>
          </p:cNvCxnSpPr>
          <p:nvPr/>
        </p:nvCxnSpPr>
        <p:spPr>
          <a:xfrm rot="16200000" flipH="1">
            <a:off x="3467297" y="2181633"/>
            <a:ext cx="362841" cy="452250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Gebogen verbindingslijn 61"/>
          <p:cNvCxnSpPr>
            <a:stCxn id="42" idx="2"/>
            <a:endCxn id="12" idx="1"/>
          </p:cNvCxnSpPr>
          <p:nvPr/>
        </p:nvCxnSpPr>
        <p:spPr>
          <a:xfrm rot="16200000" flipH="1">
            <a:off x="3283464" y="2365466"/>
            <a:ext cx="743497" cy="465240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Rechte verbindingslijn 47"/>
          <p:cNvCxnSpPr>
            <a:stCxn id="12" idx="2"/>
            <a:endCxn id="53" idx="1"/>
          </p:cNvCxnSpPr>
          <p:nvPr/>
        </p:nvCxnSpPr>
        <p:spPr>
          <a:xfrm rot="16200000" flipH="1">
            <a:off x="4478671" y="3024910"/>
            <a:ext cx="183836" cy="443017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Rechte verbindingslijn 47"/>
          <p:cNvCxnSpPr>
            <a:stCxn id="12" idx="2"/>
            <a:endCxn id="22" idx="1"/>
          </p:cNvCxnSpPr>
          <p:nvPr/>
        </p:nvCxnSpPr>
        <p:spPr>
          <a:xfrm rot="16200000" flipH="1">
            <a:off x="4240546" y="3263035"/>
            <a:ext cx="660086" cy="443017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Rechte verbindingslijn 47"/>
          <p:cNvCxnSpPr>
            <a:stCxn id="12" idx="2"/>
            <a:endCxn id="21" idx="1"/>
          </p:cNvCxnSpPr>
          <p:nvPr/>
        </p:nvCxnSpPr>
        <p:spPr>
          <a:xfrm rot="16200000" flipH="1">
            <a:off x="4002421" y="3501160"/>
            <a:ext cx="1136336" cy="443017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Rechte verbindingslijn 47"/>
          <p:cNvCxnSpPr>
            <a:stCxn id="12" idx="2"/>
            <a:endCxn id="23" idx="1"/>
          </p:cNvCxnSpPr>
          <p:nvPr/>
        </p:nvCxnSpPr>
        <p:spPr>
          <a:xfrm rot="16200000" flipH="1">
            <a:off x="3764296" y="3739285"/>
            <a:ext cx="1612586" cy="443017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9" name="Rechte verbindingslijn 47"/>
          <p:cNvCxnSpPr>
            <a:stCxn id="12" idx="2"/>
            <a:endCxn id="19" idx="1"/>
          </p:cNvCxnSpPr>
          <p:nvPr/>
        </p:nvCxnSpPr>
        <p:spPr>
          <a:xfrm rot="16200000" flipH="1">
            <a:off x="3526171" y="3977410"/>
            <a:ext cx="2088836" cy="443017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Rechte verbindingslijn 47"/>
          <p:cNvCxnSpPr>
            <a:stCxn id="12" idx="2"/>
            <a:endCxn id="14" idx="1"/>
          </p:cNvCxnSpPr>
          <p:nvPr/>
        </p:nvCxnSpPr>
        <p:spPr>
          <a:xfrm rot="16200000" flipH="1">
            <a:off x="3288046" y="4215535"/>
            <a:ext cx="2565086" cy="443017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1" name="Rechte verbindingslijn 47"/>
          <p:cNvCxnSpPr>
            <a:stCxn id="12" idx="2"/>
            <a:endCxn id="13" idx="1"/>
          </p:cNvCxnSpPr>
          <p:nvPr/>
        </p:nvCxnSpPr>
        <p:spPr>
          <a:xfrm rot="16200000" flipH="1">
            <a:off x="3049921" y="4453660"/>
            <a:ext cx="3041336" cy="443017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0281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hthoek 78">
            <a:hlinkClick r:id="rId2" action="ppaction://hlinksldjump"/>
          </p:cNvPr>
          <p:cNvSpPr/>
          <p:nvPr/>
        </p:nvSpPr>
        <p:spPr>
          <a:xfrm>
            <a:off x="-62634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Control</a:t>
            </a:r>
            <a:endParaRPr lang="en-US" dirty="0"/>
          </a:p>
        </p:txBody>
      </p:sp>
      <p:sp>
        <p:nvSpPr>
          <p:cNvPr id="116" name="Tijdelijke aanduiding voor tekst 1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>
              <a:latin typeface="+mj-lt"/>
            </a:endParaRPr>
          </a:p>
        </p:txBody>
      </p:sp>
      <p:pic>
        <p:nvPicPr>
          <p:cNvPr id="51" name="Afbeelding 50">
            <a:hlinkClick r:id="rId3" action="ppaction://hlinksldjump"/>
          </p:cNvPr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55" y="2075666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2" name="Afbeelding 51">
            <a:hlinkClick r:id="rId5" action="ppaction://hlinksldjump"/>
          </p:cNvPr>
          <p:cNvPicPr preferRelativeResize="0"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55" y="2891693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4" name="Afbeelding 53">
            <a:hlinkClick r:id="rId7" action="ppaction://hlinksldjump"/>
          </p:cNvPr>
          <p:cNvPicPr preferRelativeResize="0">
            <a:picLocks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55" y="3707720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5" name="Afbeelding 54">
            <a:hlinkClick r:id="rId9" action="ppaction://hlinksldjump"/>
          </p:cNvPr>
          <p:cNvPicPr preferRelativeResize="0">
            <a:picLocks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55" y="4523747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6" name="Afbeelding 55">
            <a:hlinkClick r:id="rId11" action="ppaction://hlinksldjump"/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873155" y="5339775"/>
            <a:ext cx="612000" cy="6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6" name="Rechthoek 45"/>
          <p:cNvSpPr/>
          <p:nvPr/>
        </p:nvSpPr>
        <p:spPr>
          <a:xfrm>
            <a:off x="468530" y="364327"/>
            <a:ext cx="798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smtClean="0">
                <a:latin typeface="+mj-lt"/>
              </a:rPr>
              <a:t>Parent</a:t>
            </a:r>
            <a:endParaRPr lang="en-US" dirty="0">
              <a:latin typeface="+mj-lt"/>
            </a:endParaRPr>
          </a:p>
        </p:txBody>
      </p:sp>
      <p:sp>
        <p:nvSpPr>
          <p:cNvPr id="47" name="Rechthoek 46"/>
          <p:cNvSpPr/>
          <p:nvPr/>
        </p:nvSpPr>
        <p:spPr>
          <a:xfrm>
            <a:off x="1308260" y="819452"/>
            <a:ext cx="826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Region</a:t>
            </a:r>
            <a:endParaRPr lang="en-US" dirty="0">
              <a:latin typeface="+mj-lt"/>
            </a:endParaRPr>
          </a:p>
        </p:txBody>
      </p:sp>
      <p:sp>
        <p:nvSpPr>
          <p:cNvPr id="48" name="Rechthoek 47"/>
          <p:cNvSpPr/>
          <p:nvPr/>
        </p:nvSpPr>
        <p:spPr>
          <a:xfrm>
            <a:off x="2202722" y="1274577"/>
            <a:ext cx="877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Control</a:t>
            </a:r>
            <a:endParaRPr lang="en-US" dirty="0">
              <a:latin typeface="+mj-lt"/>
            </a:endParaRPr>
          </a:p>
        </p:txBody>
      </p:sp>
      <p:cxnSp>
        <p:nvCxnSpPr>
          <p:cNvPr id="49" name="Gebogen verbindingslijn 48"/>
          <p:cNvCxnSpPr>
            <a:stCxn id="46" idx="2"/>
            <a:endCxn id="47" idx="1"/>
          </p:cNvCxnSpPr>
          <p:nvPr/>
        </p:nvCxnSpPr>
        <p:spPr>
          <a:xfrm rot="16200000" flipH="1">
            <a:off x="952708" y="648565"/>
            <a:ext cx="270459" cy="440646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Gebogen verbindingslijn 49"/>
          <p:cNvCxnSpPr>
            <a:stCxn id="47" idx="2"/>
            <a:endCxn id="48" idx="1"/>
          </p:cNvCxnSpPr>
          <p:nvPr/>
        </p:nvCxnSpPr>
        <p:spPr>
          <a:xfrm rot="16200000" flipH="1">
            <a:off x="1826921" y="1083441"/>
            <a:ext cx="270459" cy="48114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Rechthoek 58"/>
          <p:cNvSpPr/>
          <p:nvPr/>
        </p:nvSpPr>
        <p:spPr>
          <a:xfrm>
            <a:off x="5127234" y="5705664"/>
            <a:ext cx="1054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+mj-lt"/>
              </a:rPr>
              <a:t>TreeView</a:t>
            </a:r>
            <a:endParaRPr lang="en-US" dirty="0">
              <a:latin typeface="+mj-lt"/>
            </a:endParaRPr>
          </a:p>
        </p:txBody>
      </p:sp>
      <p:sp>
        <p:nvSpPr>
          <p:cNvPr id="21" name="Rechthoek 20"/>
          <p:cNvSpPr/>
          <p:nvPr/>
        </p:nvSpPr>
        <p:spPr>
          <a:xfrm>
            <a:off x="2610219" y="2422704"/>
            <a:ext cx="1139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ButtonBar</a:t>
            </a:r>
            <a:endParaRPr lang="en-US" dirty="0">
              <a:latin typeface="+mj-lt"/>
            </a:endParaRPr>
          </a:p>
        </p:txBody>
      </p:sp>
      <p:sp>
        <p:nvSpPr>
          <p:cNvPr id="22" name="Rechthoek 21"/>
          <p:cNvSpPr/>
          <p:nvPr/>
        </p:nvSpPr>
        <p:spPr>
          <a:xfrm>
            <a:off x="2610219" y="2833074"/>
            <a:ext cx="1159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ChoiceBox</a:t>
            </a:r>
            <a:endParaRPr lang="en-US" dirty="0">
              <a:latin typeface="+mj-lt"/>
            </a:endParaRPr>
          </a:p>
        </p:txBody>
      </p:sp>
      <p:sp>
        <p:nvSpPr>
          <p:cNvPr id="23" name="Rechthoek 22"/>
          <p:cNvSpPr/>
          <p:nvPr/>
        </p:nvSpPr>
        <p:spPr>
          <a:xfrm>
            <a:off x="2610219" y="2012334"/>
            <a:ext cx="1128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Accordion</a:t>
            </a:r>
          </a:p>
        </p:txBody>
      </p:sp>
      <p:sp>
        <p:nvSpPr>
          <p:cNvPr id="24" name="Rechthoek 23"/>
          <p:cNvSpPr/>
          <p:nvPr/>
        </p:nvSpPr>
        <p:spPr>
          <a:xfrm>
            <a:off x="2610219" y="3243444"/>
            <a:ext cx="1640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ComboBoxBase</a:t>
            </a:r>
            <a:endParaRPr lang="en-US" dirty="0">
              <a:latin typeface="+mj-lt"/>
            </a:endParaRPr>
          </a:p>
        </p:txBody>
      </p:sp>
      <p:sp>
        <p:nvSpPr>
          <p:cNvPr id="25" name="Rechthoek 24"/>
          <p:cNvSpPr/>
          <p:nvPr/>
        </p:nvSpPr>
        <p:spPr>
          <a:xfrm>
            <a:off x="2610219" y="3653814"/>
            <a:ext cx="1296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HTMLEditor</a:t>
            </a:r>
            <a:endParaRPr lang="en-US" dirty="0">
              <a:latin typeface="+mj-lt"/>
            </a:endParaRPr>
          </a:p>
        </p:txBody>
      </p:sp>
      <p:sp>
        <p:nvSpPr>
          <p:cNvPr id="26" name="Rechthoek 25"/>
          <p:cNvSpPr/>
          <p:nvPr/>
        </p:nvSpPr>
        <p:spPr>
          <a:xfrm>
            <a:off x="2610219" y="4064184"/>
            <a:ext cx="92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Labeled</a:t>
            </a:r>
          </a:p>
        </p:txBody>
      </p:sp>
      <p:sp>
        <p:nvSpPr>
          <p:cNvPr id="27" name="Rechthoek 26"/>
          <p:cNvSpPr/>
          <p:nvPr/>
        </p:nvSpPr>
        <p:spPr>
          <a:xfrm>
            <a:off x="2610219" y="4474554"/>
            <a:ext cx="963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ListView</a:t>
            </a:r>
            <a:endParaRPr lang="en-US" dirty="0">
              <a:latin typeface="+mj-lt"/>
            </a:endParaRPr>
          </a:p>
        </p:txBody>
      </p:sp>
      <p:sp>
        <p:nvSpPr>
          <p:cNvPr id="28" name="Rechthoek 27"/>
          <p:cNvSpPr/>
          <p:nvPr/>
        </p:nvSpPr>
        <p:spPr>
          <a:xfrm>
            <a:off x="2610219" y="4884924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MenuBar</a:t>
            </a:r>
            <a:endParaRPr lang="en-US" dirty="0">
              <a:latin typeface="+mj-lt"/>
            </a:endParaRPr>
          </a:p>
        </p:txBody>
      </p:sp>
      <p:sp>
        <p:nvSpPr>
          <p:cNvPr id="29" name="Rechthoek 28"/>
          <p:cNvSpPr/>
          <p:nvPr/>
        </p:nvSpPr>
        <p:spPr>
          <a:xfrm>
            <a:off x="2610219" y="5295294"/>
            <a:ext cx="117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Pagination</a:t>
            </a:r>
            <a:endParaRPr lang="en-US" dirty="0">
              <a:latin typeface="+mj-lt"/>
            </a:endParaRPr>
          </a:p>
        </p:txBody>
      </p:sp>
      <p:sp>
        <p:nvSpPr>
          <p:cNvPr id="30" name="Rechthoek 29"/>
          <p:cNvSpPr/>
          <p:nvPr/>
        </p:nvSpPr>
        <p:spPr>
          <a:xfrm>
            <a:off x="2610219" y="6116035"/>
            <a:ext cx="1008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ScrollBar</a:t>
            </a:r>
            <a:endParaRPr lang="en-US" dirty="0">
              <a:latin typeface="+mj-lt"/>
            </a:endParaRPr>
          </a:p>
        </p:txBody>
      </p:sp>
      <p:sp>
        <p:nvSpPr>
          <p:cNvPr id="31" name="Rechthoek 30"/>
          <p:cNvSpPr/>
          <p:nvPr/>
        </p:nvSpPr>
        <p:spPr>
          <a:xfrm>
            <a:off x="5127234" y="2012334"/>
            <a:ext cx="115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ScrollPane</a:t>
            </a:r>
            <a:endParaRPr lang="en-US" dirty="0">
              <a:latin typeface="+mj-lt"/>
            </a:endParaRPr>
          </a:p>
        </p:txBody>
      </p:sp>
      <p:sp>
        <p:nvSpPr>
          <p:cNvPr id="32" name="Rechthoek 31"/>
          <p:cNvSpPr/>
          <p:nvPr/>
        </p:nvSpPr>
        <p:spPr>
          <a:xfrm>
            <a:off x="5127234" y="2422704"/>
            <a:ext cx="1098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Separator</a:t>
            </a:r>
          </a:p>
        </p:txBody>
      </p:sp>
      <p:sp>
        <p:nvSpPr>
          <p:cNvPr id="33" name="Rechthoek 32"/>
          <p:cNvSpPr/>
          <p:nvPr/>
        </p:nvSpPr>
        <p:spPr>
          <a:xfrm>
            <a:off x="5127234" y="2833074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Slider</a:t>
            </a:r>
          </a:p>
        </p:txBody>
      </p:sp>
      <p:sp>
        <p:nvSpPr>
          <p:cNvPr id="34" name="Rechthoek 33"/>
          <p:cNvSpPr/>
          <p:nvPr/>
        </p:nvSpPr>
        <p:spPr>
          <a:xfrm>
            <a:off x="5127234" y="3243444"/>
            <a:ext cx="90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Spinner</a:t>
            </a:r>
          </a:p>
        </p:txBody>
      </p:sp>
      <p:sp>
        <p:nvSpPr>
          <p:cNvPr id="36" name="Rechthoek 35"/>
          <p:cNvSpPr/>
          <p:nvPr/>
        </p:nvSpPr>
        <p:spPr>
          <a:xfrm>
            <a:off x="5127234" y="3653814"/>
            <a:ext cx="1056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SplitPane</a:t>
            </a:r>
            <a:endParaRPr lang="en-US" dirty="0">
              <a:latin typeface="+mj-lt"/>
            </a:endParaRPr>
          </a:p>
        </p:txBody>
      </p:sp>
      <p:sp>
        <p:nvSpPr>
          <p:cNvPr id="39" name="Rechthoek 38"/>
          <p:cNvSpPr/>
          <p:nvPr/>
        </p:nvSpPr>
        <p:spPr>
          <a:xfrm>
            <a:off x="5127234" y="4064184"/>
            <a:ext cx="1143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TableView</a:t>
            </a:r>
            <a:endParaRPr lang="en-US" dirty="0">
              <a:latin typeface="+mj-lt"/>
            </a:endParaRPr>
          </a:p>
        </p:txBody>
      </p:sp>
      <p:sp>
        <p:nvSpPr>
          <p:cNvPr id="40" name="Rechthoek 39"/>
          <p:cNvSpPr/>
          <p:nvPr/>
        </p:nvSpPr>
        <p:spPr>
          <a:xfrm>
            <a:off x="5127234" y="4474554"/>
            <a:ext cx="972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TabPane</a:t>
            </a:r>
            <a:endParaRPr lang="en-US" dirty="0">
              <a:latin typeface="+mj-lt"/>
            </a:endParaRPr>
          </a:p>
        </p:txBody>
      </p:sp>
      <p:sp>
        <p:nvSpPr>
          <p:cNvPr id="41" name="Rechthoek 40"/>
          <p:cNvSpPr/>
          <p:nvPr/>
        </p:nvSpPr>
        <p:spPr>
          <a:xfrm>
            <a:off x="5127234" y="4884924"/>
            <a:ext cx="1758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TextInputControl</a:t>
            </a:r>
            <a:endParaRPr lang="en-US" dirty="0">
              <a:latin typeface="+mj-lt"/>
            </a:endParaRPr>
          </a:p>
        </p:txBody>
      </p:sp>
      <p:sp>
        <p:nvSpPr>
          <p:cNvPr id="42" name="Rechthoek 41"/>
          <p:cNvSpPr/>
          <p:nvPr/>
        </p:nvSpPr>
        <p:spPr>
          <a:xfrm>
            <a:off x="5127234" y="5295294"/>
            <a:ext cx="888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ToolBar</a:t>
            </a:r>
            <a:endParaRPr lang="en-US" dirty="0">
              <a:latin typeface="+mj-lt"/>
            </a:endParaRPr>
          </a:p>
        </p:txBody>
      </p:sp>
      <p:sp>
        <p:nvSpPr>
          <p:cNvPr id="43" name="Rechthoek 42"/>
          <p:cNvSpPr/>
          <p:nvPr/>
        </p:nvSpPr>
        <p:spPr>
          <a:xfrm>
            <a:off x="5131404" y="6116035"/>
            <a:ext cx="1549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TreeTableView</a:t>
            </a:r>
            <a:endParaRPr lang="en-US" dirty="0">
              <a:latin typeface="+mj-lt"/>
            </a:endParaRPr>
          </a:p>
        </p:txBody>
      </p:sp>
      <p:sp>
        <p:nvSpPr>
          <p:cNvPr id="63" name="Rechthoek 62"/>
          <p:cNvSpPr/>
          <p:nvPr/>
        </p:nvSpPr>
        <p:spPr>
          <a:xfrm>
            <a:off x="2610219" y="5705664"/>
            <a:ext cx="1817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ProgressIndicator</a:t>
            </a:r>
            <a:endParaRPr lang="en-US" dirty="0">
              <a:latin typeface="+mj-lt"/>
            </a:endParaRPr>
          </a:p>
        </p:txBody>
      </p:sp>
      <p:sp>
        <p:nvSpPr>
          <p:cNvPr id="64" name="Rechthoek 63"/>
          <p:cNvSpPr/>
          <p:nvPr/>
        </p:nvSpPr>
        <p:spPr>
          <a:xfrm>
            <a:off x="2344121" y="1819275"/>
            <a:ext cx="5171104" cy="489479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422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hoek 63">
            <a:hlinkClick r:id="rId2" action="ppaction://hlinksldjump"/>
          </p:cNvPr>
          <p:cNvSpPr/>
          <p:nvPr/>
        </p:nvSpPr>
        <p:spPr>
          <a:xfrm>
            <a:off x="-62634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Labeled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2711524" y="1666254"/>
            <a:ext cx="1264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+mj-lt"/>
              </a:rPr>
              <a:t>ButtonBase</a:t>
            </a:r>
            <a:endParaRPr lang="en-US" dirty="0">
              <a:latin typeface="+mj-lt"/>
            </a:endParaRPr>
          </a:p>
        </p:txBody>
      </p:sp>
      <p:sp>
        <p:nvSpPr>
          <p:cNvPr id="8" name="Rechthoek 7"/>
          <p:cNvSpPr/>
          <p:nvPr/>
        </p:nvSpPr>
        <p:spPr>
          <a:xfrm>
            <a:off x="2710818" y="5375697"/>
            <a:ext cx="529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6600"/>
                </a:solidFill>
                <a:latin typeface="+mj-lt"/>
              </a:rPr>
              <a:t>Cell</a:t>
            </a:r>
          </a:p>
        </p:txBody>
      </p:sp>
      <p:sp>
        <p:nvSpPr>
          <p:cNvPr id="9" name="Rechthoek 8"/>
          <p:cNvSpPr/>
          <p:nvPr/>
        </p:nvSpPr>
        <p:spPr>
          <a:xfrm>
            <a:off x="2710818" y="5819774"/>
            <a:ext cx="683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Label</a:t>
            </a:r>
          </a:p>
        </p:txBody>
      </p:sp>
      <p:sp>
        <p:nvSpPr>
          <p:cNvPr id="10" name="Rechthoek 9"/>
          <p:cNvSpPr/>
          <p:nvPr/>
        </p:nvSpPr>
        <p:spPr>
          <a:xfrm>
            <a:off x="2710818" y="6263847"/>
            <a:ext cx="1178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TitledPane</a:t>
            </a:r>
            <a:endParaRPr lang="en-US" dirty="0">
              <a:latin typeface="+mj-lt"/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3821723" y="2267158"/>
            <a:ext cx="8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Button</a:t>
            </a:r>
            <a:endParaRPr lang="en-US" dirty="0">
              <a:latin typeface="+mj-lt"/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3821723" y="2711235"/>
            <a:ext cx="1089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CheckBox</a:t>
            </a:r>
            <a:endParaRPr lang="en-US" dirty="0">
              <a:latin typeface="+mj-lt"/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3821723" y="3155312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Hyperlink</a:t>
            </a:r>
          </a:p>
        </p:txBody>
      </p:sp>
      <p:sp>
        <p:nvSpPr>
          <p:cNvPr id="15" name="Rechthoek 14"/>
          <p:cNvSpPr/>
          <p:nvPr/>
        </p:nvSpPr>
        <p:spPr>
          <a:xfrm>
            <a:off x="3821723" y="3599389"/>
            <a:ext cx="1379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MenuButton</a:t>
            </a:r>
            <a:endParaRPr lang="en-US" dirty="0">
              <a:latin typeface="+mj-lt"/>
            </a:endParaRPr>
          </a:p>
        </p:txBody>
      </p:sp>
      <p:sp>
        <p:nvSpPr>
          <p:cNvPr id="16" name="Rechthoek 15"/>
          <p:cNvSpPr/>
          <p:nvPr/>
        </p:nvSpPr>
        <p:spPr>
          <a:xfrm>
            <a:off x="3821723" y="4487543"/>
            <a:ext cx="1425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ToggleButton</a:t>
            </a:r>
            <a:endParaRPr lang="en-US" dirty="0">
              <a:latin typeface="+mj-lt"/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4698865" y="4043466"/>
            <a:ext cx="1790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SplitMenuButton</a:t>
            </a:r>
            <a:endParaRPr lang="en-US" dirty="0">
              <a:latin typeface="+mj-lt"/>
            </a:endParaRPr>
          </a:p>
        </p:txBody>
      </p:sp>
      <p:sp>
        <p:nvSpPr>
          <p:cNvPr id="18" name="Rechthoek 17"/>
          <p:cNvSpPr/>
          <p:nvPr/>
        </p:nvSpPr>
        <p:spPr>
          <a:xfrm>
            <a:off x="4698865" y="4931620"/>
            <a:ext cx="1355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+mj-lt"/>
              </a:rPr>
              <a:t>RadioButton</a:t>
            </a:r>
            <a:endParaRPr lang="en-US" dirty="0">
              <a:latin typeface="+mj-lt"/>
            </a:endParaRPr>
          </a:p>
        </p:txBody>
      </p:sp>
      <p:sp>
        <p:nvSpPr>
          <p:cNvPr id="21" name="Rechthoek 20"/>
          <p:cNvSpPr/>
          <p:nvPr/>
        </p:nvSpPr>
        <p:spPr>
          <a:xfrm>
            <a:off x="453253" y="230922"/>
            <a:ext cx="826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Region</a:t>
            </a:r>
            <a:endParaRPr lang="en-US" dirty="0">
              <a:latin typeface="+mj-lt"/>
            </a:endParaRPr>
          </a:p>
        </p:txBody>
      </p:sp>
      <p:sp>
        <p:nvSpPr>
          <p:cNvPr id="22" name="Rechthoek 21"/>
          <p:cNvSpPr/>
          <p:nvPr/>
        </p:nvSpPr>
        <p:spPr>
          <a:xfrm>
            <a:off x="1253711" y="709366"/>
            <a:ext cx="877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Control</a:t>
            </a:r>
            <a:endParaRPr lang="en-US" dirty="0">
              <a:latin typeface="+mj-lt"/>
            </a:endParaRPr>
          </a:p>
        </p:txBody>
      </p:sp>
      <p:sp>
        <p:nvSpPr>
          <p:cNvPr id="23" name="Rechthoek 22"/>
          <p:cNvSpPr/>
          <p:nvPr/>
        </p:nvSpPr>
        <p:spPr>
          <a:xfrm>
            <a:off x="1987067" y="1187810"/>
            <a:ext cx="92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+mj-lt"/>
              </a:rPr>
              <a:t>Labeled</a:t>
            </a:r>
          </a:p>
        </p:txBody>
      </p:sp>
      <p:cxnSp>
        <p:nvCxnSpPr>
          <p:cNvPr id="24" name="Gebogen verbindingslijn 23"/>
          <p:cNvCxnSpPr>
            <a:stCxn id="21" idx="2"/>
            <a:endCxn id="22" idx="1"/>
          </p:cNvCxnSpPr>
          <p:nvPr/>
        </p:nvCxnSpPr>
        <p:spPr>
          <a:xfrm rot="16200000" flipH="1">
            <a:off x="913252" y="553573"/>
            <a:ext cx="293778" cy="38713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Gebogen verbindingslijn 26"/>
          <p:cNvCxnSpPr>
            <a:stCxn id="22" idx="2"/>
            <a:endCxn id="23" idx="1"/>
          </p:cNvCxnSpPr>
          <p:nvPr/>
        </p:nvCxnSpPr>
        <p:spPr>
          <a:xfrm rot="16200000" flipH="1">
            <a:off x="1692935" y="1078344"/>
            <a:ext cx="293778" cy="294485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Gebogen verbindingslijn 29"/>
          <p:cNvCxnSpPr>
            <a:stCxn id="23" idx="2"/>
            <a:endCxn id="7" idx="1"/>
          </p:cNvCxnSpPr>
          <p:nvPr/>
        </p:nvCxnSpPr>
        <p:spPr>
          <a:xfrm rot="16200000" flipH="1">
            <a:off x="2432518" y="1571914"/>
            <a:ext cx="293778" cy="264234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Gebogen verbindingslijn 32"/>
          <p:cNvCxnSpPr>
            <a:stCxn id="7" idx="2"/>
            <a:endCxn id="11" idx="1"/>
          </p:cNvCxnSpPr>
          <p:nvPr/>
        </p:nvCxnSpPr>
        <p:spPr>
          <a:xfrm rot="16200000" flipH="1">
            <a:off x="3374601" y="2004702"/>
            <a:ext cx="416238" cy="478006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Gebogen verbindingslijn 36"/>
          <p:cNvCxnSpPr>
            <a:stCxn id="15" idx="2"/>
            <a:endCxn id="17" idx="1"/>
          </p:cNvCxnSpPr>
          <p:nvPr/>
        </p:nvCxnSpPr>
        <p:spPr>
          <a:xfrm rot="16200000" flipH="1">
            <a:off x="4475539" y="4004805"/>
            <a:ext cx="259411" cy="18724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Gebogen verbindingslijn 39"/>
          <p:cNvCxnSpPr>
            <a:stCxn id="16" idx="2"/>
            <a:endCxn id="18" idx="1"/>
          </p:cNvCxnSpPr>
          <p:nvPr/>
        </p:nvCxnSpPr>
        <p:spPr>
          <a:xfrm rot="16200000" flipH="1">
            <a:off x="4486968" y="4904388"/>
            <a:ext cx="259411" cy="16438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Gebogen verbindingslijn 42"/>
          <p:cNvCxnSpPr>
            <a:stCxn id="23" idx="2"/>
            <a:endCxn id="8" idx="1"/>
          </p:cNvCxnSpPr>
          <p:nvPr/>
        </p:nvCxnSpPr>
        <p:spPr>
          <a:xfrm rot="16200000" flipH="1">
            <a:off x="577444" y="3426988"/>
            <a:ext cx="4003221" cy="26352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Gebogen verbindingslijn 45"/>
          <p:cNvCxnSpPr>
            <a:stCxn id="23" idx="2"/>
            <a:endCxn id="9" idx="1"/>
          </p:cNvCxnSpPr>
          <p:nvPr/>
        </p:nvCxnSpPr>
        <p:spPr>
          <a:xfrm rot="16200000" flipH="1">
            <a:off x="355405" y="3649027"/>
            <a:ext cx="4447298" cy="26352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Gebogen verbindingslijn 46"/>
          <p:cNvCxnSpPr>
            <a:stCxn id="23" idx="2"/>
            <a:endCxn id="10" idx="1"/>
          </p:cNvCxnSpPr>
          <p:nvPr/>
        </p:nvCxnSpPr>
        <p:spPr>
          <a:xfrm rot="16200000" flipH="1">
            <a:off x="133369" y="3871063"/>
            <a:ext cx="4891371" cy="263528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Gebogen verbindingslijn 51"/>
          <p:cNvCxnSpPr>
            <a:stCxn id="7" idx="2"/>
            <a:endCxn id="15" idx="1"/>
          </p:cNvCxnSpPr>
          <p:nvPr/>
        </p:nvCxnSpPr>
        <p:spPr>
          <a:xfrm rot="16200000" flipH="1">
            <a:off x="2708486" y="2670817"/>
            <a:ext cx="1748469" cy="478006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Gebogen verbindingslijn 54"/>
          <p:cNvCxnSpPr>
            <a:stCxn id="7" idx="2"/>
            <a:endCxn id="16" idx="1"/>
          </p:cNvCxnSpPr>
          <p:nvPr/>
        </p:nvCxnSpPr>
        <p:spPr>
          <a:xfrm rot="16200000" flipH="1">
            <a:off x="2264409" y="3114894"/>
            <a:ext cx="2636623" cy="478006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Gebogen verbindingslijn 57"/>
          <p:cNvCxnSpPr>
            <a:endCxn id="14" idx="1"/>
          </p:cNvCxnSpPr>
          <p:nvPr/>
        </p:nvCxnSpPr>
        <p:spPr>
          <a:xfrm rot="16200000" flipH="1">
            <a:off x="2887697" y="2405951"/>
            <a:ext cx="1400397" cy="467655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Gebogen verbindingslijn 60"/>
          <p:cNvCxnSpPr>
            <a:stCxn id="7" idx="2"/>
            <a:endCxn id="13" idx="1"/>
          </p:cNvCxnSpPr>
          <p:nvPr/>
        </p:nvCxnSpPr>
        <p:spPr>
          <a:xfrm rot="16200000" flipH="1">
            <a:off x="3152563" y="2226740"/>
            <a:ext cx="860315" cy="478006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3687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hthoek 83">
            <a:hlinkClick r:id="rId2" action="ppaction://hlinksldjump"/>
          </p:cNvPr>
          <p:cNvSpPr/>
          <p:nvPr/>
        </p:nvSpPr>
        <p:spPr>
          <a:xfrm>
            <a:off x="-62634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Pane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hthoek 4"/>
          <p:cNvSpPr/>
          <p:nvPr/>
        </p:nvSpPr>
        <p:spPr>
          <a:xfrm>
            <a:off x="2227684" y="928186"/>
            <a:ext cx="1322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+mj-lt"/>
              </a:rPr>
              <a:t>AnchorPane</a:t>
            </a:r>
            <a:endParaRPr lang="en-US" dirty="0">
              <a:latin typeface="+mj-lt"/>
            </a:endParaRPr>
          </a:p>
        </p:txBody>
      </p:sp>
      <p:cxnSp>
        <p:nvCxnSpPr>
          <p:cNvPr id="6" name="Rechte verbindingslijn 47"/>
          <p:cNvCxnSpPr>
            <a:stCxn id="26" idx="2"/>
            <a:endCxn id="5" idx="1"/>
          </p:cNvCxnSpPr>
          <p:nvPr/>
        </p:nvCxnSpPr>
        <p:spPr>
          <a:xfrm rot="16200000" flipH="1">
            <a:off x="1803630" y="688797"/>
            <a:ext cx="299139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hthoek 7"/>
          <p:cNvSpPr/>
          <p:nvPr/>
        </p:nvSpPr>
        <p:spPr>
          <a:xfrm>
            <a:off x="2227684" y="1420527"/>
            <a:ext cx="1287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BorderPane</a:t>
            </a:r>
            <a:endParaRPr lang="en-US" dirty="0"/>
          </a:p>
        </p:txBody>
      </p:sp>
      <p:sp>
        <p:nvSpPr>
          <p:cNvPr id="9" name="Rechthoek 8"/>
          <p:cNvSpPr/>
          <p:nvPr/>
        </p:nvSpPr>
        <p:spPr>
          <a:xfrm>
            <a:off x="2227684" y="1912868"/>
            <a:ext cx="123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DialogPane</a:t>
            </a:r>
            <a:endParaRPr lang="en-US" dirty="0"/>
          </a:p>
        </p:txBody>
      </p:sp>
      <p:sp>
        <p:nvSpPr>
          <p:cNvPr id="10" name="Rechthoek 9"/>
          <p:cNvSpPr/>
          <p:nvPr/>
        </p:nvSpPr>
        <p:spPr>
          <a:xfrm>
            <a:off x="2227684" y="2405209"/>
            <a:ext cx="1090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FlowPane</a:t>
            </a:r>
            <a:endParaRPr lang="en-US" dirty="0"/>
          </a:p>
        </p:txBody>
      </p:sp>
      <p:sp>
        <p:nvSpPr>
          <p:cNvPr id="11" name="Rechthoek 10"/>
          <p:cNvSpPr/>
          <p:nvPr/>
        </p:nvSpPr>
        <p:spPr>
          <a:xfrm>
            <a:off x="2227684" y="2897550"/>
            <a:ext cx="104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GridPane</a:t>
            </a:r>
            <a:endParaRPr lang="en-US" dirty="0"/>
          </a:p>
        </p:txBody>
      </p:sp>
      <p:sp>
        <p:nvSpPr>
          <p:cNvPr id="12" name="Rechthoek 11"/>
          <p:cNvSpPr/>
          <p:nvPr/>
        </p:nvSpPr>
        <p:spPr>
          <a:xfrm>
            <a:off x="2227684" y="3389891"/>
            <a:ext cx="670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HBox</a:t>
            </a:r>
            <a:endParaRPr lang="en-US" dirty="0"/>
          </a:p>
        </p:txBody>
      </p:sp>
      <p:sp>
        <p:nvSpPr>
          <p:cNvPr id="14" name="Rechthoek 13"/>
          <p:cNvSpPr/>
          <p:nvPr/>
        </p:nvSpPr>
        <p:spPr>
          <a:xfrm>
            <a:off x="2227684" y="3882232"/>
            <a:ext cx="252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+mj-lt"/>
              </a:rPr>
              <a:t>PopupControl.CSSBridge</a:t>
            </a:r>
            <a:endParaRPr lang="en-US" dirty="0"/>
          </a:p>
        </p:txBody>
      </p:sp>
      <p:sp>
        <p:nvSpPr>
          <p:cNvPr id="15" name="Rechthoek 14"/>
          <p:cNvSpPr/>
          <p:nvPr/>
        </p:nvSpPr>
        <p:spPr>
          <a:xfrm>
            <a:off x="2227684" y="4374573"/>
            <a:ext cx="1138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StackPane</a:t>
            </a:r>
            <a:endParaRPr lang="en-US" dirty="0"/>
          </a:p>
        </p:txBody>
      </p:sp>
      <p:sp>
        <p:nvSpPr>
          <p:cNvPr id="16" name="Rechthoek 15"/>
          <p:cNvSpPr/>
          <p:nvPr/>
        </p:nvSpPr>
        <p:spPr>
          <a:xfrm>
            <a:off x="2227684" y="4866914"/>
            <a:ext cx="1010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TextFlow</a:t>
            </a:r>
            <a:endParaRPr lang="en-US" dirty="0"/>
          </a:p>
        </p:txBody>
      </p:sp>
      <p:sp>
        <p:nvSpPr>
          <p:cNvPr id="17" name="Rechthoek 16"/>
          <p:cNvSpPr/>
          <p:nvPr/>
        </p:nvSpPr>
        <p:spPr>
          <a:xfrm>
            <a:off x="2227684" y="5359255"/>
            <a:ext cx="979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TilePane</a:t>
            </a:r>
            <a:endParaRPr lang="en-US" dirty="0"/>
          </a:p>
        </p:txBody>
      </p:sp>
      <p:sp>
        <p:nvSpPr>
          <p:cNvPr id="18" name="Rechthoek 17"/>
          <p:cNvSpPr/>
          <p:nvPr/>
        </p:nvSpPr>
        <p:spPr>
          <a:xfrm>
            <a:off x="2227684" y="5851594"/>
            <a:ext cx="657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VBox</a:t>
            </a:r>
            <a:endParaRPr lang="en-US" dirty="0"/>
          </a:p>
        </p:txBody>
      </p:sp>
      <p:pic>
        <p:nvPicPr>
          <p:cNvPr id="19" name="Afbeelding 18">
            <a:hlinkClick r:id="rId3" action="ppaction://hlinksldjump"/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15516" y="858552"/>
            <a:ext cx="612000" cy="61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Afbeelding 19">
            <a:hlinkClick r:id="rId5" action="ppaction://hlinksldjump"/>
          </p:cNvPr>
          <p:cNvPicPr preferRelativeResize="0"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516" y="1644182"/>
            <a:ext cx="612000" cy="61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Afbeelding 20">
            <a:hlinkClick r:id="rId7" action="ppaction://hlinksldjump"/>
          </p:cNvPr>
          <p:cNvPicPr preferRelativeResize="0">
            <a:picLocks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516" y="2429812"/>
            <a:ext cx="612000" cy="61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Afbeelding 21">
            <a:hlinkClick r:id="rId9" action="ppaction://hlinksldjump"/>
          </p:cNvPr>
          <p:cNvPicPr preferRelativeResize="0">
            <a:picLocks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516" y="3215442"/>
            <a:ext cx="612000" cy="61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Afbeelding 22">
            <a:hlinkClick r:id="rId11" action="ppaction://hlinksldjump"/>
          </p:cNvPr>
          <p:cNvPicPr preferRelativeResize="0">
            <a:picLocks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516" y="4001072"/>
            <a:ext cx="612000" cy="61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Afbeelding 23">
            <a:hlinkClick r:id="rId13" action="ppaction://hlinksldjump"/>
          </p:cNvPr>
          <p:cNvPicPr preferRelativeResize="0">
            <a:picLocks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516" y="4786702"/>
            <a:ext cx="612000" cy="61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Afbeelding 24">
            <a:hlinkClick r:id="rId15" action="ppaction://hlinksldjump"/>
          </p:cNvPr>
          <p:cNvPicPr preferRelativeResize="0">
            <a:picLocks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516" y="5572332"/>
            <a:ext cx="612000" cy="61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hthoek 25"/>
          <p:cNvSpPr/>
          <p:nvPr/>
        </p:nvSpPr>
        <p:spPr>
          <a:xfrm>
            <a:off x="1355613" y="444381"/>
            <a:ext cx="646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Pane</a:t>
            </a:r>
          </a:p>
        </p:txBody>
      </p:sp>
      <p:cxnSp>
        <p:nvCxnSpPr>
          <p:cNvPr id="30" name="Rechte verbindingslijn 47"/>
          <p:cNvCxnSpPr>
            <a:stCxn id="26" idx="2"/>
            <a:endCxn id="8" idx="1"/>
          </p:cNvCxnSpPr>
          <p:nvPr/>
        </p:nvCxnSpPr>
        <p:spPr>
          <a:xfrm rot="16200000" flipH="1">
            <a:off x="1557459" y="934968"/>
            <a:ext cx="791480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Rechte verbindingslijn 47"/>
          <p:cNvCxnSpPr>
            <a:stCxn id="26" idx="2"/>
            <a:endCxn id="9" idx="1"/>
          </p:cNvCxnSpPr>
          <p:nvPr/>
        </p:nvCxnSpPr>
        <p:spPr>
          <a:xfrm rot="16200000" flipH="1">
            <a:off x="1311289" y="1181138"/>
            <a:ext cx="1283821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Rechte verbindingslijn 47"/>
          <p:cNvCxnSpPr>
            <a:stCxn id="26" idx="2"/>
            <a:endCxn id="10" idx="1"/>
          </p:cNvCxnSpPr>
          <p:nvPr/>
        </p:nvCxnSpPr>
        <p:spPr>
          <a:xfrm rot="16200000" flipH="1">
            <a:off x="1065118" y="1427309"/>
            <a:ext cx="1776162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Rechte verbindingslijn 47"/>
          <p:cNvCxnSpPr/>
          <p:nvPr/>
        </p:nvCxnSpPr>
        <p:spPr>
          <a:xfrm rot="16200000" flipH="1">
            <a:off x="931559" y="204993"/>
            <a:ext cx="299139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Rechte verbindingslijn 47"/>
          <p:cNvCxnSpPr>
            <a:stCxn id="26" idx="2"/>
            <a:endCxn id="11" idx="1"/>
          </p:cNvCxnSpPr>
          <p:nvPr/>
        </p:nvCxnSpPr>
        <p:spPr>
          <a:xfrm rot="16200000" flipH="1">
            <a:off x="818948" y="1673479"/>
            <a:ext cx="2268503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Rechte verbindingslijn 47"/>
          <p:cNvCxnSpPr>
            <a:stCxn id="26" idx="2"/>
            <a:endCxn id="12" idx="1"/>
          </p:cNvCxnSpPr>
          <p:nvPr/>
        </p:nvCxnSpPr>
        <p:spPr>
          <a:xfrm rot="16200000" flipH="1">
            <a:off x="572777" y="1919650"/>
            <a:ext cx="2760844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Rechte verbindingslijn 47"/>
          <p:cNvCxnSpPr>
            <a:stCxn id="26" idx="2"/>
            <a:endCxn id="14" idx="1"/>
          </p:cNvCxnSpPr>
          <p:nvPr/>
        </p:nvCxnSpPr>
        <p:spPr>
          <a:xfrm rot="16200000" flipH="1">
            <a:off x="326607" y="2165820"/>
            <a:ext cx="3253185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Rechte verbindingslijn 47"/>
          <p:cNvCxnSpPr>
            <a:stCxn id="26" idx="2"/>
            <a:endCxn id="15" idx="1"/>
          </p:cNvCxnSpPr>
          <p:nvPr/>
        </p:nvCxnSpPr>
        <p:spPr>
          <a:xfrm rot="16200000" flipH="1">
            <a:off x="80436" y="2411991"/>
            <a:ext cx="3745526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Rechte verbindingslijn 47"/>
          <p:cNvCxnSpPr>
            <a:stCxn id="26" idx="2"/>
            <a:endCxn id="16" idx="1"/>
          </p:cNvCxnSpPr>
          <p:nvPr/>
        </p:nvCxnSpPr>
        <p:spPr>
          <a:xfrm rot="16200000" flipH="1">
            <a:off x="-165734" y="2658161"/>
            <a:ext cx="4237867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Rechte verbindingslijn 47"/>
          <p:cNvCxnSpPr>
            <a:stCxn id="26" idx="2"/>
            <a:endCxn id="17" idx="1"/>
          </p:cNvCxnSpPr>
          <p:nvPr/>
        </p:nvCxnSpPr>
        <p:spPr>
          <a:xfrm rot="16200000" flipH="1">
            <a:off x="-411905" y="2904332"/>
            <a:ext cx="4730208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Rechte verbindingslijn 47"/>
          <p:cNvCxnSpPr>
            <a:stCxn id="26" idx="2"/>
            <a:endCxn id="18" idx="1"/>
          </p:cNvCxnSpPr>
          <p:nvPr/>
        </p:nvCxnSpPr>
        <p:spPr>
          <a:xfrm rot="16200000" flipH="1">
            <a:off x="-658074" y="3150501"/>
            <a:ext cx="5222547" cy="548969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Rechte verbindingslijn 47"/>
          <p:cNvCxnSpPr>
            <a:stCxn id="17" idx="3"/>
            <a:endCxn id="25" idx="1"/>
          </p:cNvCxnSpPr>
          <p:nvPr/>
        </p:nvCxnSpPr>
        <p:spPr>
          <a:xfrm>
            <a:off x="3207311" y="5543921"/>
            <a:ext cx="2508205" cy="334411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Rechte verbindingslijn 47"/>
          <p:cNvCxnSpPr>
            <a:stCxn id="15" idx="3"/>
            <a:endCxn id="24" idx="1"/>
          </p:cNvCxnSpPr>
          <p:nvPr/>
        </p:nvCxnSpPr>
        <p:spPr>
          <a:xfrm>
            <a:off x="3366394" y="4559239"/>
            <a:ext cx="2349122" cy="533463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Rechte verbindingslijn 47"/>
          <p:cNvCxnSpPr>
            <a:stCxn id="5" idx="3"/>
            <a:endCxn id="19" idx="1"/>
          </p:cNvCxnSpPr>
          <p:nvPr/>
        </p:nvCxnSpPr>
        <p:spPr>
          <a:xfrm>
            <a:off x="3550354" y="1112852"/>
            <a:ext cx="2165162" cy="51700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Rechte verbindingslijn 47"/>
          <p:cNvCxnSpPr>
            <a:stCxn id="8" idx="3"/>
            <a:endCxn id="20" idx="1"/>
          </p:cNvCxnSpPr>
          <p:nvPr/>
        </p:nvCxnSpPr>
        <p:spPr>
          <a:xfrm>
            <a:off x="3515152" y="1605193"/>
            <a:ext cx="2200364" cy="344989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Rechte verbindingslijn 47"/>
          <p:cNvCxnSpPr>
            <a:stCxn id="9" idx="3"/>
            <a:endCxn id="21" idx="1"/>
          </p:cNvCxnSpPr>
          <p:nvPr/>
        </p:nvCxnSpPr>
        <p:spPr>
          <a:xfrm>
            <a:off x="3463792" y="2097534"/>
            <a:ext cx="2251724" cy="638278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Rechte verbindingslijn 47"/>
          <p:cNvCxnSpPr>
            <a:stCxn id="10" idx="3"/>
          </p:cNvCxnSpPr>
          <p:nvPr/>
        </p:nvCxnSpPr>
        <p:spPr>
          <a:xfrm>
            <a:off x="3318624" y="2589875"/>
            <a:ext cx="2476433" cy="945592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9" name="Rechte verbindingslijn 47"/>
          <p:cNvCxnSpPr>
            <a:stCxn id="11" idx="3"/>
            <a:endCxn id="23" idx="1"/>
          </p:cNvCxnSpPr>
          <p:nvPr/>
        </p:nvCxnSpPr>
        <p:spPr>
          <a:xfrm>
            <a:off x="3274637" y="3082216"/>
            <a:ext cx="2440879" cy="1224856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26803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hthoek 113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Shape</a:t>
            </a:r>
            <a:endParaRPr lang="en-US" dirty="0"/>
          </a:p>
        </p:txBody>
      </p:sp>
      <p:sp>
        <p:nvSpPr>
          <p:cNvPr id="116" name="Tijdelijke aanduiding voor tekst 1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60" name="Rechthoek 59"/>
          <p:cNvSpPr/>
          <p:nvPr/>
        </p:nvSpPr>
        <p:spPr>
          <a:xfrm>
            <a:off x="2107713" y="420539"/>
            <a:ext cx="692818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nl-BE" dirty="0" smtClean="0">
                <a:latin typeface="+mj-lt"/>
              </a:rPr>
              <a:t>Node</a:t>
            </a:r>
            <a:endParaRPr lang="nl-BE" dirty="0">
              <a:latin typeface="+mj-lt"/>
            </a:endParaRPr>
          </a:p>
        </p:txBody>
      </p:sp>
      <p:sp>
        <p:nvSpPr>
          <p:cNvPr id="61" name="Rechthoek 60"/>
          <p:cNvSpPr/>
          <p:nvPr/>
        </p:nvSpPr>
        <p:spPr>
          <a:xfrm>
            <a:off x="2849323" y="94294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err="1" smtClean="0">
                <a:latin typeface="+mj-lt"/>
              </a:rPr>
              <a:t>Shape</a:t>
            </a:r>
            <a:endParaRPr lang="en-US" dirty="0">
              <a:latin typeface="+mj-lt"/>
            </a:endParaRPr>
          </a:p>
        </p:txBody>
      </p:sp>
      <p:cxnSp>
        <p:nvCxnSpPr>
          <p:cNvPr id="62" name="Rechte verbindingslijn 47"/>
          <p:cNvCxnSpPr>
            <a:stCxn id="60" idx="2"/>
            <a:endCxn id="61" idx="1"/>
          </p:cNvCxnSpPr>
          <p:nvPr/>
        </p:nvCxnSpPr>
        <p:spPr>
          <a:xfrm rot="16200000" flipH="1">
            <a:off x="2482853" y="761139"/>
            <a:ext cx="337739" cy="395201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hthoek 7"/>
          <p:cNvSpPr/>
          <p:nvPr/>
        </p:nvSpPr>
        <p:spPr>
          <a:xfrm>
            <a:off x="3711468" y="4296636"/>
            <a:ext cx="492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Arc</a:t>
            </a:r>
            <a:endParaRPr lang="en-US" dirty="0">
              <a:latin typeface="+mj-lt"/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3711468" y="1792806"/>
            <a:ext cx="703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Circle</a:t>
            </a:r>
          </a:p>
        </p:txBody>
      </p:sp>
      <p:sp>
        <p:nvSpPr>
          <p:cNvPr id="10" name="Rechthoek 9"/>
          <p:cNvSpPr/>
          <p:nvPr/>
        </p:nvSpPr>
        <p:spPr>
          <a:xfrm>
            <a:off x="3711468" y="2627416"/>
            <a:ext cx="1247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CubicCurve</a:t>
            </a:r>
            <a:endParaRPr lang="en-US" dirty="0">
              <a:latin typeface="+mj-lt"/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3711468" y="4713941"/>
            <a:ext cx="78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Ellipse</a:t>
            </a:r>
          </a:p>
        </p:txBody>
      </p:sp>
      <p:sp>
        <p:nvSpPr>
          <p:cNvPr id="12" name="Rechthoek 11"/>
          <p:cNvSpPr/>
          <p:nvPr/>
        </p:nvSpPr>
        <p:spPr>
          <a:xfrm>
            <a:off x="3711468" y="5548551"/>
            <a:ext cx="572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Line</a:t>
            </a:r>
          </a:p>
        </p:txBody>
      </p:sp>
      <p:sp>
        <p:nvSpPr>
          <p:cNvPr id="13" name="Rechthoek 12"/>
          <p:cNvSpPr/>
          <p:nvPr/>
        </p:nvSpPr>
        <p:spPr>
          <a:xfrm>
            <a:off x="3711468" y="5131246"/>
            <a:ext cx="605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Path</a:t>
            </a:r>
          </a:p>
        </p:txBody>
      </p:sp>
      <p:sp>
        <p:nvSpPr>
          <p:cNvPr id="14" name="Rechthoek 13"/>
          <p:cNvSpPr/>
          <p:nvPr/>
        </p:nvSpPr>
        <p:spPr>
          <a:xfrm>
            <a:off x="3711468" y="5965859"/>
            <a:ext cx="925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Polygon</a:t>
            </a:r>
          </a:p>
        </p:txBody>
      </p:sp>
      <p:sp>
        <p:nvSpPr>
          <p:cNvPr id="15" name="Rechthoek 14"/>
          <p:cNvSpPr/>
          <p:nvPr/>
        </p:nvSpPr>
        <p:spPr>
          <a:xfrm>
            <a:off x="3711468" y="2210111"/>
            <a:ext cx="920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Polyline</a:t>
            </a:r>
          </a:p>
        </p:txBody>
      </p:sp>
      <p:sp>
        <p:nvSpPr>
          <p:cNvPr id="16" name="Rechthoek 15"/>
          <p:cNvSpPr/>
          <p:nvPr/>
        </p:nvSpPr>
        <p:spPr>
          <a:xfrm>
            <a:off x="3711468" y="3044721"/>
            <a:ext cx="1239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QuadCurve</a:t>
            </a:r>
            <a:endParaRPr lang="en-US" dirty="0">
              <a:latin typeface="+mj-lt"/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3711468" y="1375501"/>
            <a:ext cx="1102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Rectangle</a:t>
            </a:r>
          </a:p>
        </p:txBody>
      </p:sp>
      <p:sp>
        <p:nvSpPr>
          <p:cNvPr id="18" name="Rechthoek 17"/>
          <p:cNvSpPr/>
          <p:nvPr/>
        </p:nvSpPr>
        <p:spPr>
          <a:xfrm>
            <a:off x="3711468" y="3462026"/>
            <a:ext cx="984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+mj-lt"/>
              </a:rPr>
              <a:t>SVGPath</a:t>
            </a:r>
            <a:endParaRPr lang="en-US" dirty="0">
              <a:latin typeface="+mj-lt"/>
            </a:endParaRPr>
          </a:p>
        </p:txBody>
      </p:sp>
      <p:sp>
        <p:nvSpPr>
          <p:cNvPr id="20" name="Rechthoek 19"/>
          <p:cNvSpPr/>
          <p:nvPr/>
        </p:nvSpPr>
        <p:spPr>
          <a:xfrm>
            <a:off x="3711468" y="3879331"/>
            <a:ext cx="56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Text</a:t>
            </a:r>
          </a:p>
        </p:txBody>
      </p:sp>
      <p:cxnSp>
        <p:nvCxnSpPr>
          <p:cNvPr id="75" name="Rechte verbindingslijn 47"/>
          <p:cNvCxnSpPr>
            <a:stCxn id="61" idx="2"/>
            <a:endCxn id="17" idx="1"/>
          </p:cNvCxnSpPr>
          <p:nvPr/>
        </p:nvCxnSpPr>
        <p:spPr>
          <a:xfrm rot="16200000" flipH="1">
            <a:off x="3346486" y="1195184"/>
            <a:ext cx="247891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8" name="Rechte verbindingslijn 47"/>
          <p:cNvCxnSpPr>
            <a:stCxn id="61" idx="2"/>
            <a:endCxn id="9" idx="1"/>
          </p:cNvCxnSpPr>
          <p:nvPr/>
        </p:nvCxnSpPr>
        <p:spPr>
          <a:xfrm rot="16200000" flipH="1">
            <a:off x="3137833" y="1403837"/>
            <a:ext cx="665196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Rechte verbindingslijn 47"/>
          <p:cNvCxnSpPr>
            <a:stCxn id="61" idx="2"/>
            <a:endCxn id="15" idx="1"/>
          </p:cNvCxnSpPr>
          <p:nvPr/>
        </p:nvCxnSpPr>
        <p:spPr>
          <a:xfrm rot="16200000" flipH="1">
            <a:off x="2929181" y="1612489"/>
            <a:ext cx="1082501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3" name="Rechte verbindingslijn 47"/>
          <p:cNvCxnSpPr>
            <a:stCxn id="61" idx="2"/>
            <a:endCxn id="10" idx="1"/>
          </p:cNvCxnSpPr>
          <p:nvPr/>
        </p:nvCxnSpPr>
        <p:spPr>
          <a:xfrm rot="16200000" flipH="1">
            <a:off x="2720528" y="1821142"/>
            <a:ext cx="1499806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Rechte verbindingslijn 47"/>
          <p:cNvCxnSpPr>
            <a:stCxn id="61" idx="2"/>
            <a:endCxn id="12" idx="1"/>
          </p:cNvCxnSpPr>
          <p:nvPr/>
        </p:nvCxnSpPr>
        <p:spPr>
          <a:xfrm rot="16200000" flipH="1">
            <a:off x="1259961" y="3281709"/>
            <a:ext cx="4420941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Rechte verbindingslijn 47"/>
          <p:cNvCxnSpPr>
            <a:stCxn id="61" idx="2"/>
            <a:endCxn id="14" idx="1"/>
          </p:cNvCxnSpPr>
          <p:nvPr/>
        </p:nvCxnSpPr>
        <p:spPr>
          <a:xfrm rot="16200000" flipH="1">
            <a:off x="1051307" y="3490363"/>
            <a:ext cx="4838249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8" name="Rechte verbindingslijn 47"/>
          <p:cNvCxnSpPr>
            <a:stCxn id="61" idx="2"/>
            <a:endCxn id="16" idx="1"/>
          </p:cNvCxnSpPr>
          <p:nvPr/>
        </p:nvCxnSpPr>
        <p:spPr>
          <a:xfrm rot="16200000" flipH="1">
            <a:off x="2511876" y="2029794"/>
            <a:ext cx="1917111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Rechte verbindingslijn 47"/>
          <p:cNvCxnSpPr>
            <a:stCxn id="61" idx="2"/>
            <a:endCxn id="18" idx="1"/>
          </p:cNvCxnSpPr>
          <p:nvPr/>
        </p:nvCxnSpPr>
        <p:spPr>
          <a:xfrm rot="16200000" flipH="1">
            <a:off x="2303223" y="2238447"/>
            <a:ext cx="2334416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0" name="Rechte verbindingslijn 47"/>
          <p:cNvCxnSpPr>
            <a:stCxn id="61" idx="2"/>
            <a:endCxn id="20" idx="1"/>
          </p:cNvCxnSpPr>
          <p:nvPr/>
        </p:nvCxnSpPr>
        <p:spPr>
          <a:xfrm rot="16200000" flipH="1">
            <a:off x="2094571" y="2447099"/>
            <a:ext cx="2751721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4" name="Rechte verbindingslijn 47"/>
          <p:cNvCxnSpPr>
            <a:stCxn id="61" idx="2"/>
            <a:endCxn id="8" idx="1"/>
          </p:cNvCxnSpPr>
          <p:nvPr/>
        </p:nvCxnSpPr>
        <p:spPr>
          <a:xfrm rot="16200000" flipH="1">
            <a:off x="1885918" y="2655752"/>
            <a:ext cx="3169026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" name="Rechte verbindingslijn 47"/>
          <p:cNvCxnSpPr>
            <a:stCxn id="61" idx="2"/>
            <a:endCxn id="11" idx="1"/>
          </p:cNvCxnSpPr>
          <p:nvPr/>
        </p:nvCxnSpPr>
        <p:spPr>
          <a:xfrm rot="16200000" flipH="1">
            <a:off x="1677266" y="2864404"/>
            <a:ext cx="3586331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8" name="Rechte verbindingslijn 47"/>
          <p:cNvCxnSpPr>
            <a:stCxn id="61" idx="2"/>
            <a:endCxn id="13" idx="1"/>
          </p:cNvCxnSpPr>
          <p:nvPr/>
        </p:nvCxnSpPr>
        <p:spPr>
          <a:xfrm rot="16200000" flipH="1">
            <a:off x="1468613" y="3073057"/>
            <a:ext cx="4003636" cy="482073"/>
          </a:xfrm>
          <a:prstGeom prst="bentConnector2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0723" name="Picture 3" descr="File:Ghostscript Tiger.sv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7587" y="2684408"/>
            <a:ext cx="1927575" cy="192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44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PieChart</a:t>
            </a:r>
            <a:endParaRPr lang="en-US" dirty="0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The finished pie chart from the preceding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9604" y="1057275"/>
            <a:ext cx="5179218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20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ImageView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4" descr="A visual rendering of the ImageView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6433" y="2122195"/>
            <a:ext cx="5954681" cy="286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68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Canvas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 descr="http://jaxenter.com/wp-content/uploads/2013/02/deajav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395" y="2414587"/>
            <a:ext cx="523875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8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Use Case	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The programmatic equivalent of a multifunction wrist watch and a Swiss army knife</a:t>
            </a:r>
          </a:p>
          <a:p>
            <a:r>
              <a:rPr lang="en-US" dirty="0" smtClean="0"/>
              <a:t>While not possible with the watch or the knife, you will be able to extend our application</a:t>
            </a:r>
          </a:p>
        </p:txBody>
      </p:sp>
      <p:pic>
        <p:nvPicPr>
          <p:cNvPr id="230" name="Tijdelijke aanduiding voor inhoud 229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8262" y="1521443"/>
            <a:ext cx="3135312" cy="3700811"/>
          </a:xfrm>
          <a:prstGeom prst="rect">
            <a:avLst/>
          </a:prstGeom>
        </p:spPr>
      </p:pic>
      <p:sp>
        <p:nvSpPr>
          <p:cNvPr id="231" name="Kruis 230"/>
          <p:cNvSpPr/>
          <p:nvPr/>
        </p:nvSpPr>
        <p:spPr>
          <a:xfrm>
            <a:off x="3238500" y="2819400"/>
            <a:ext cx="933450" cy="933450"/>
          </a:xfrm>
          <a:prstGeom prst="plus">
            <a:avLst>
              <a:gd name="adj" fmla="val 3622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8" name="Picture 4" descr="Afbeeldingsresultaat voor swiss army knife macgyver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172968">
            <a:off x="2696421" y="4307925"/>
            <a:ext cx="2447079" cy="24065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" name="Rechthoek 231"/>
          <p:cNvSpPr/>
          <p:nvPr/>
        </p:nvSpPr>
        <p:spPr>
          <a:xfrm>
            <a:off x="100176" y="5745356"/>
            <a:ext cx="25110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sz="1550" b="1" dirty="0">
                <a:solidFill>
                  <a:srgbClr val="292929"/>
                </a:solidFill>
                <a:latin typeface="Arial" panose="020B0604020202020204" pitchFamily="34" charset="0"/>
              </a:rPr>
              <a:t>Richard </a:t>
            </a:r>
            <a:r>
              <a:rPr lang="nl-BE" sz="1550" b="1" dirty="0" smtClean="0">
                <a:solidFill>
                  <a:srgbClr val="292929"/>
                </a:solidFill>
                <a:latin typeface="Arial" panose="020B0604020202020204" pitchFamily="34" charset="0"/>
              </a:rPr>
              <a:t>Dean Anderson</a:t>
            </a:r>
            <a:endParaRPr lang="en-US" sz="1550" dirty="0">
              <a:solidFill>
                <a:srgbClr val="292929"/>
              </a:solidFill>
            </a:endParaRPr>
          </a:p>
        </p:txBody>
      </p:sp>
      <p:pic>
        <p:nvPicPr>
          <p:cNvPr id="1030" name="Picture 6" descr="Afbeeldingsresultaat voor swiss army knif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4978" y="4245941"/>
            <a:ext cx="347662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edia.knivesandtools.com/Exact1200x800/58072/vt1.3713$01-victorinox-huntsman-vt1.3713-d1.jpg"/>
          <p:cNvPicPr>
            <a:picLocks noChangeAspect="1" noChangeArrowheads="1"/>
          </p:cNvPicPr>
          <p:nvPr/>
        </p:nvPicPr>
        <p:blipFill rotWithShape="1"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165503">
            <a:off x="4294756" y="1688733"/>
            <a:ext cx="3783603" cy="3753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1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MediaView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 descr="Description of Figure 3-2 follo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0637" y="2185987"/>
            <a:ext cx="4953000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43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ScatterChart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The finished scatter chart from the preceding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354" y="1897886"/>
            <a:ext cx="6028418" cy="337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16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StackedBarChart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The finished stacked bar chart from the preceding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9975" y="1960080"/>
            <a:ext cx="5622926" cy="315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00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Accordion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An accordion control in JavaFX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5825" y="1896988"/>
            <a:ext cx="5464176" cy="306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36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Scrollbar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Afbeeldingsresultaat voor javafx scrollbar control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7274" y="1270001"/>
            <a:ext cx="5419725" cy="4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02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ProgressIndicator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Afbeeldingsresultaat voor javafx demo progressindicator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9175" y="2333740"/>
            <a:ext cx="5026026" cy="219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76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TreeView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Afbeeldingsresultaat voor javafx demo tre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352" y="1776757"/>
            <a:ext cx="4429397" cy="340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04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CheckBox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Afbeeldingsresultaat voor javafx demo checkbox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9173" y="1779409"/>
            <a:ext cx="3362328" cy="329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4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WebView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 descr="Afbeeldingsresultaat voor javafx demo web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162" y="1458686"/>
            <a:ext cx="5695950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23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AnchorPane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9" name="Picture 5" descr="Afbeeldingsresultaat voor javafx demo AnchorP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262" y="1519237"/>
            <a:ext cx="65532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45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Use Case</a:t>
            </a:r>
            <a:r>
              <a:rPr lang="en-US" dirty="0"/>
              <a:t>	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013" y="709366"/>
            <a:ext cx="2429797" cy="2426290"/>
          </a:xfrm>
          <a:prstGeom prst="rect">
            <a:avLst/>
          </a:prstGeom>
        </p:spPr>
      </p:pic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An analog clock that can do much more than just indicating the time</a:t>
            </a:r>
          </a:p>
          <a:p>
            <a:r>
              <a:rPr lang="en-US" dirty="0" smtClean="0"/>
              <a:t>It should be able to work also as</a:t>
            </a:r>
          </a:p>
          <a:p>
            <a:pPr lvl="1"/>
            <a:r>
              <a:rPr lang="en-US" dirty="0" smtClean="0"/>
              <a:t>an academic calendar providing a graphical overview of the upcoming exams</a:t>
            </a:r>
          </a:p>
          <a:p>
            <a:pPr lvl="1"/>
            <a:r>
              <a:rPr lang="en-US" dirty="0" smtClean="0"/>
              <a:t>an agenda merging the appointments from several sources</a:t>
            </a:r>
          </a:p>
          <a:p>
            <a:pPr lvl="1"/>
            <a:r>
              <a:rPr lang="en-US" dirty="0" smtClean="0"/>
              <a:t>a media player to play the </a:t>
            </a:r>
            <a:r>
              <a:rPr lang="en-US" dirty="0" err="1" smtClean="0"/>
              <a:t>favourite</a:t>
            </a:r>
            <a:r>
              <a:rPr lang="en-US" dirty="0" smtClean="0"/>
              <a:t> podcasts</a:t>
            </a:r>
            <a:endParaRPr lang="en-US" dirty="0"/>
          </a:p>
          <a:p>
            <a:pPr lvl="1"/>
            <a:r>
              <a:rPr lang="en-US" dirty="0" smtClean="0"/>
              <a:t>...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078" y="5120027"/>
            <a:ext cx="3497935" cy="1421106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59" y="709365"/>
            <a:ext cx="2428796" cy="2425291"/>
          </a:xfrm>
          <a:prstGeom prst="rect">
            <a:avLst/>
          </a:prstGeom>
        </p:spPr>
      </p:pic>
      <p:pic>
        <p:nvPicPr>
          <p:cNvPr id="114" name="Afbeelding 1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079" y="3595713"/>
            <a:ext cx="3497934" cy="1421105"/>
          </a:xfrm>
          <a:prstGeom prst="rect">
            <a:avLst/>
          </a:prstGeom>
        </p:spPr>
      </p:pic>
      <p:pic>
        <p:nvPicPr>
          <p:cNvPr id="219" name="Afbeelding 21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2577" y="3595713"/>
            <a:ext cx="3497935" cy="1408231"/>
          </a:xfrm>
          <a:prstGeom prst="rect">
            <a:avLst/>
          </a:prstGeom>
        </p:spPr>
      </p:pic>
      <p:pic>
        <p:nvPicPr>
          <p:cNvPr id="220" name="Afbeelding 21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2577" y="5120027"/>
            <a:ext cx="3499028" cy="1519641"/>
          </a:xfrm>
          <a:prstGeom prst="rect">
            <a:avLst/>
          </a:prstGeom>
        </p:spPr>
      </p:pic>
      <p:sp>
        <p:nvSpPr>
          <p:cNvPr id="221" name="Pijl-links en -rechts 220"/>
          <p:cNvSpPr/>
          <p:nvPr/>
        </p:nvSpPr>
        <p:spPr>
          <a:xfrm>
            <a:off x="2932116" y="1721434"/>
            <a:ext cx="700755" cy="401151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2" name="Pijl-links en -rechts 221"/>
          <p:cNvSpPr/>
          <p:nvPr/>
        </p:nvSpPr>
        <p:spPr>
          <a:xfrm>
            <a:off x="6161401" y="1721434"/>
            <a:ext cx="700755" cy="401151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226" name="Groep 225"/>
          <p:cNvGrpSpPr/>
          <p:nvPr/>
        </p:nvGrpSpPr>
        <p:grpSpPr>
          <a:xfrm>
            <a:off x="7000739" y="1884544"/>
            <a:ext cx="283202" cy="74930"/>
            <a:chOff x="5990602" y="709365"/>
            <a:chExt cx="283202" cy="74930"/>
          </a:xfrm>
        </p:grpSpPr>
        <p:sp>
          <p:nvSpPr>
            <p:cNvPr id="223" name="Ovaal 222"/>
            <p:cNvSpPr/>
            <p:nvPr/>
          </p:nvSpPr>
          <p:spPr>
            <a:xfrm>
              <a:off x="5990602" y="709365"/>
              <a:ext cx="74930" cy="749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4" name="Ovaal 223"/>
            <p:cNvSpPr/>
            <p:nvPr/>
          </p:nvSpPr>
          <p:spPr>
            <a:xfrm>
              <a:off x="6094738" y="709365"/>
              <a:ext cx="74930" cy="749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5" name="Ovaal 224"/>
            <p:cNvSpPr/>
            <p:nvPr/>
          </p:nvSpPr>
          <p:spPr>
            <a:xfrm>
              <a:off x="6198874" y="709365"/>
              <a:ext cx="74930" cy="749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27" name="Pijl-links en -rechts 226"/>
          <p:cNvSpPr/>
          <p:nvPr/>
        </p:nvSpPr>
        <p:spPr>
          <a:xfrm rot="5400000">
            <a:off x="3340044" y="2928677"/>
            <a:ext cx="700755" cy="401151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254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BorderPane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7" descr="Afbeeldingsresultaat voor javafx demo borderP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2099" y="2419350"/>
            <a:ext cx="44100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43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DialogPane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33" name="Picture 9" descr="Afbeeldingsresultaat voor javafx demo dialogP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8200" y="2371725"/>
            <a:ext cx="36004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2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FlowPane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35" name="Picture 11" descr="Afbeeldingsresultaat voor javafx demo flowP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1450" y="2025346"/>
            <a:ext cx="2613026" cy="303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29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GridPane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37" name="Picture 13" descr="Afbeeldingsresultaat voor javafx demo gridP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968375"/>
            <a:ext cx="58864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3060700"/>
            <a:ext cx="30099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1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StackPane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40" name="Picture 16" descr="Afbeeldingsresultaat voor javafx demo stackpan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800" y="1543050"/>
            <a:ext cx="6889676" cy="37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39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hlinkClick r:id="rId2" action="ppaction://hlinksldjump"/>
          </p:cNvPr>
          <p:cNvSpPr/>
          <p:nvPr/>
        </p:nvSpPr>
        <p:spPr>
          <a:xfrm>
            <a:off x="0" y="0"/>
            <a:ext cx="753427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TilePane</a:t>
            </a:r>
            <a:r>
              <a:rPr lang="nl-BE" dirty="0"/>
              <a:t> 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42" name="Picture 18" descr="Afbeeldingsresultaat voor javafx demo tilep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8362" y="1766887"/>
            <a:ext cx="325755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41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Clock.java</a:t>
            </a:r>
          </a:p>
          <a:p>
            <a:r>
              <a:rPr lang="en-US" dirty="0"/>
              <a:t>Position.java</a:t>
            </a:r>
          </a:p>
          <a:p>
            <a:r>
              <a:rPr lang="en-US" dirty="0"/>
              <a:t>SidePane.java</a:t>
            </a:r>
          </a:p>
          <a:p>
            <a:r>
              <a:rPr lang="en-US" dirty="0"/>
              <a:t>Timesup.java</a:t>
            </a:r>
          </a:p>
        </p:txBody>
      </p:sp>
      <p:grpSp>
        <p:nvGrpSpPr>
          <p:cNvPr id="118" name="Groep 117"/>
          <p:cNvGrpSpPr/>
          <p:nvPr/>
        </p:nvGrpSpPr>
        <p:grpSpPr>
          <a:xfrm>
            <a:off x="1301378" y="2055575"/>
            <a:ext cx="5143222" cy="2047099"/>
            <a:chOff x="-923647" y="255058"/>
            <a:chExt cx="8280068" cy="3295622"/>
          </a:xfrm>
        </p:grpSpPr>
        <p:sp>
          <p:nvSpPr>
            <p:cNvPr id="9" name="Rechthoek 8"/>
            <p:cNvSpPr/>
            <p:nvPr/>
          </p:nvSpPr>
          <p:spPr>
            <a:xfrm>
              <a:off x="754815" y="336431"/>
              <a:ext cx="6601606" cy="3018600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al 26"/>
            <p:cNvSpPr/>
            <p:nvPr/>
          </p:nvSpPr>
          <p:spPr>
            <a:xfrm>
              <a:off x="-923647" y="255058"/>
              <a:ext cx="3295622" cy="3295622"/>
            </a:xfrm>
            <a:prstGeom prst="ellipse">
              <a:avLst/>
            </a:prstGeom>
            <a:solidFill>
              <a:sysClr val="window" lastClr="FFFFFF"/>
            </a:solidFill>
            <a:ln w="3175" cap="flat" cmpd="thinThick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dirty="0" smtClean="0">
                <a:ln w="73025" cmpd="thickThin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0" name="Tekstvak 119"/>
          <p:cNvSpPr txBox="1"/>
          <p:nvPr/>
        </p:nvSpPr>
        <p:spPr>
          <a:xfrm>
            <a:off x="4063757" y="1747798"/>
            <a:ext cx="1851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SidePane.java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121" name="Vrije vorm 120"/>
          <p:cNvSpPr/>
          <p:nvPr/>
        </p:nvSpPr>
        <p:spPr>
          <a:xfrm>
            <a:off x="3832124" y="1782752"/>
            <a:ext cx="292201" cy="303223"/>
          </a:xfrm>
          <a:custGeom>
            <a:avLst/>
            <a:gdLst>
              <a:gd name="connsiteX0" fmla="*/ 292201 w 292201"/>
              <a:gd name="connsiteY0" fmla="*/ 55573 h 303223"/>
              <a:gd name="connsiteX1" fmla="*/ 6451 w 292201"/>
              <a:gd name="connsiteY1" fmla="*/ 17473 h 303223"/>
              <a:gd name="connsiteX2" fmla="*/ 120751 w 292201"/>
              <a:gd name="connsiteY2" fmla="*/ 303223 h 30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201" h="303223">
                <a:moveTo>
                  <a:pt x="292201" y="55573"/>
                </a:moveTo>
                <a:cubicBezTo>
                  <a:pt x="163613" y="15885"/>
                  <a:pt x="35026" y="-23802"/>
                  <a:pt x="6451" y="17473"/>
                </a:cubicBezTo>
                <a:cubicBezTo>
                  <a:pt x="-22124" y="58748"/>
                  <a:pt x="49313" y="180985"/>
                  <a:pt x="120751" y="3032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Vierkante haak rechts 121"/>
          <p:cNvSpPr/>
          <p:nvPr/>
        </p:nvSpPr>
        <p:spPr>
          <a:xfrm rot="5400000">
            <a:off x="3831133" y="1935564"/>
            <a:ext cx="199930" cy="5259441"/>
          </a:xfrm>
          <a:prstGeom prst="rightBracke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kstvak 122"/>
          <p:cNvSpPr txBox="1"/>
          <p:nvPr/>
        </p:nvSpPr>
        <p:spPr>
          <a:xfrm>
            <a:off x="3188773" y="4964969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Clock.java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grpSp>
        <p:nvGrpSpPr>
          <p:cNvPr id="128" name="Groep 127"/>
          <p:cNvGrpSpPr/>
          <p:nvPr/>
        </p:nvGrpSpPr>
        <p:grpSpPr>
          <a:xfrm>
            <a:off x="2122103" y="3424865"/>
            <a:ext cx="354397" cy="200316"/>
            <a:chOff x="-30451" y="4087429"/>
            <a:chExt cx="443726" cy="250807"/>
          </a:xfrm>
        </p:grpSpPr>
        <p:sp>
          <p:nvSpPr>
            <p:cNvPr id="129" name="Gelijkbenige driehoek 128"/>
            <p:cNvSpPr/>
            <p:nvPr/>
          </p:nvSpPr>
          <p:spPr>
            <a:xfrm>
              <a:off x="-30451" y="4093787"/>
              <a:ext cx="239346" cy="235424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  <p:sp>
          <p:nvSpPr>
            <p:cNvPr id="130" name="Rechthoek 129"/>
            <p:cNvSpPr/>
            <p:nvPr/>
          </p:nvSpPr>
          <p:spPr>
            <a:xfrm>
              <a:off x="233328" y="4090387"/>
              <a:ext cx="56809" cy="24784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  <p:sp>
          <p:nvSpPr>
            <p:cNvPr id="131" name="Traan 130"/>
            <p:cNvSpPr/>
            <p:nvPr/>
          </p:nvSpPr>
          <p:spPr>
            <a:xfrm rot="13500000">
              <a:off x="225053" y="4087429"/>
              <a:ext cx="188222" cy="188222"/>
            </a:xfrm>
            <a:prstGeom prst="teardrop">
              <a:avLst>
                <a:gd name="adj" fmla="val 48114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</p:grpSp>
      <p:sp>
        <p:nvSpPr>
          <p:cNvPr id="132" name="Tekstvak 131"/>
          <p:cNvSpPr txBox="1"/>
          <p:nvPr/>
        </p:nvSpPr>
        <p:spPr>
          <a:xfrm>
            <a:off x="-90085" y="2691758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400" dirty="0" smtClean="0">
                <a:latin typeface="Segoe Script" panose="030B0504020000000003" pitchFamily="66" charset="0"/>
              </a:rPr>
              <a:t>logo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134" name="Vrije vorm 133"/>
          <p:cNvSpPr/>
          <p:nvPr/>
        </p:nvSpPr>
        <p:spPr>
          <a:xfrm>
            <a:off x="1085850" y="2771264"/>
            <a:ext cx="1241919" cy="514861"/>
          </a:xfrm>
          <a:custGeom>
            <a:avLst/>
            <a:gdLst>
              <a:gd name="connsiteX0" fmla="*/ 0 w 1241919"/>
              <a:gd name="connsiteY0" fmla="*/ 38611 h 514861"/>
              <a:gd name="connsiteX1" fmla="*/ 1095375 w 1241919"/>
              <a:gd name="connsiteY1" fmla="*/ 48136 h 514861"/>
              <a:gd name="connsiteX2" fmla="*/ 1200150 w 1241919"/>
              <a:gd name="connsiteY2" fmla="*/ 514861 h 51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1919" h="514861">
                <a:moveTo>
                  <a:pt x="0" y="38611"/>
                </a:moveTo>
                <a:cubicBezTo>
                  <a:pt x="447675" y="3686"/>
                  <a:pt x="895350" y="-31239"/>
                  <a:pt x="1095375" y="48136"/>
                </a:cubicBezTo>
                <a:cubicBezTo>
                  <a:pt x="1295400" y="127511"/>
                  <a:pt x="1247775" y="321186"/>
                  <a:pt x="1200150" y="51486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kstvak 134"/>
          <p:cNvSpPr txBox="1"/>
          <p:nvPr/>
        </p:nvSpPr>
        <p:spPr>
          <a:xfrm>
            <a:off x="3453239" y="2463487"/>
            <a:ext cx="2861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Script" panose="030B0504020000000003" pitchFamily="66" charset="0"/>
              </a:rPr>
              <a:t>StackPane</a:t>
            </a:r>
            <a:r>
              <a:rPr lang="en-US" sz="1400" dirty="0" smtClean="0">
                <a:solidFill>
                  <a:schemeClr val="bg1"/>
                </a:solidFill>
                <a:latin typeface="Segoe Script" panose="030B0504020000000003" pitchFamily="66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Segoe Script" panose="030B0504020000000003" pitchFamily="66" charset="0"/>
              </a:rPr>
              <a:t>sidePane</a:t>
            </a:r>
            <a:endParaRPr lang="en-US" sz="1400" dirty="0" smtClean="0">
              <a:solidFill>
                <a:schemeClr val="bg1"/>
              </a:solidFill>
              <a:latin typeface="Segoe Script" panose="030B0504020000000003" pitchFamily="66" charset="0"/>
            </a:endParaRPr>
          </a:p>
          <a:p>
            <a:r>
              <a:rPr lang="nl-BE" sz="1400" dirty="0">
                <a:solidFill>
                  <a:schemeClr val="bg1"/>
                </a:solidFill>
                <a:latin typeface="Segoe Script" panose="030B0504020000000003" pitchFamily="66" charset="0"/>
              </a:rPr>
              <a:t> </a:t>
            </a:r>
            <a:r>
              <a:rPr lang="nl-BE" sz="1400" dirty="0" smtClean="0">
                <a:solidFill>
                  <a:schemeClr val="bg1"/>
                </a:solidFill>
                <a:latin typeface="Segoe Script" panose="030B0504020000000003" pitchFamily="66" charset="0"/>
              </a:rPr>
              <a:t>   </a:t>
            </a:r>
            <a:r>
              <a:rPr lang="nl-BE" sz="1400" dirty="0" err="1" smtClean="0">
                <a:solidFill>
                  <a:schemeClr val="bg1"/>
                </a:solidFill>
                <a:latin typeface="Segoe Script" panose="030B0504020000000003" pitchFamily="66" charset="0"/>
              </a:rPr>
              <a:t>Rectangle</a:t>
            </a:r>
            <a:r>
              <a:rPr lang="nl-BE" sz="1400" dirty="0" smtClean="0">
                <a:solidFill>
                  <a:schemeClr val="bg1"/>
                </a:solidFill>
                <a:latin typeface="Segoe Script" panose="030B0504020000000003" pitchFamily="66" charset="0"/>
              </a:rPr>
              <a:t> background</a:t>
            </a:r>
            <a:endParaRPr lang="en-US" sz="1400" dirty="0">
              <a:solidFill>
                <a:schemeClr val="bg1"/>
              </a:solidFill>
              <a:latin typeface="Segoe Script" panose="030B0504020000000003" pitchFamily="66" charset="0"/>
            </a:endParaRPr>
          </a:p>
        </p:txBody>
      </p:sp>
      <p:grpSp>
        <p:nvGrpSpPr>
          <p:cNvPr id="136" name="Groep 135"/>
          <p:cNvGrpSpPr/>
          <p:nvPr/>
        </p:nvGrpSpPr>
        <p:grpSpPr>
          <a:xfrm>
            <a:off x="9721049" y="5765264"/>
            <a:ext cx="1170011" cy="1029810"/>
            <a:chOff x="9721049" y="5828190"/>
            <a:chExt cx="1170011" cy="1029810"/>
          </a:xfrm>
        </p:grpSpPr>
        <p:grpSp>
          <p:nvGrpSpPr>
            <p:cNvPr id="137" name="Groep 136"/>
            <p:cNvGrpSpPr/>
            <p:nvPr/>
          </p:nvGrpSpPr>
          <p:grpSpPr>
            <a:xfrm>
              <a:off x="9721049" y="5828190"/>
              <a:ext cx="971234" cy="1029810"/>
              <a:chOff x="5172115" y="1349406"/>
              <a:chExt cx="971234" cy="1029810"/>
            </a:xfrm>
            <a:noFill/>
          </p:grpSpPr>
          <p:sp>
            <p:nvSpPr>
              <p:cNvPr id="139" name="Golf 138"/>
              <p:cNvSpPr/>
              <p:nvPr/>
            </p:nvSpPr>
            <p:spPr>
              <a:xfrm>
                <a:off x="5291095" y="1403171"/>
                <a:ext cx="852254" cy="426127"/>
              </a:xfrm>
              <a:prstGeom prst="wav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Wave1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 demo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0" name="Rechte verbindingslijn 139"/>
              <p:cNvCxnSpPr/>
              <p:nvPr/>
            </p:nvCxnSpPr>
            <p:spPr>
              <a:xfrm flipH="1">
                <a:off x="5172115" y="1349406"/>
                <a:ext cx="21322" cy="1029810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8" name="Tekstvak 137"/>
            <p:cNvSpPr txBox="1"/>
            <p:nvPr/>
          </p:nvSpPr>
          <p:spPr>
            <a:xfrm>
              <a:off x="9815701" y="6488668"/>
              <a:ext cx="1075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 smtClean="0">
                  <a:solidFill>
                    <a:schemeClr val="bg1"/>
                  </a:solidFill>
                </a:rPr>
                <a:t>javafx_02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4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400" dirty="0" err="1" smtClean="0"/>
              <a:t>Deciding</a:t>
            </a:r>
            <a:r>
              <a:rPr lang="nl-BE" sz="2400" dirty="0" smtClean="0"/>
              <a:t> on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/>
              <a:t>Class </a:t>
            </a:r>
            <a:r>
              <a:rPr lang="nl-BE" dirty="0" err="1" smtClean="0"/>
              <a:t>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6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Event handling</a:t>
            </a:r>
            <a:br>
              <a:rPr lang="nl-BE" dirty="0" smtClean="0"/>
            </a:br>
            <a:r>
              <a:rPr lang="nl-BE" sz="2000" dirty="0" smtClean="0"/>
              <a:t>For </a:t>
            </a:r>
            <a:r>
              <a:rPr lang="nl-BE" sz="2000" dirty="0" err="1" smtClean="0"/>
              <a:t>moving</a:t>
            </a:r>
            <a:r>
              <a:rPr lang="nl-BE" sz="2000" dirty="0" smtClean="0"/>
              <a:t> </a:t>
            </a:r>
            <a:r>
              <a:rPr lang="nl-BE" sz="2000" dirty="0" err="1" smtClean="0"/>
              <a:t>the</a:t>
            </a:r>
            <a:r>
              <a:rPr lang="nl-BE" sz="2000" dirty="0" smtClean="0"/>
              <a:t> </a:t>
            </a:r>
            <a:r>
              <a:rPr lang="nl-BE" sz="2000" dirty="0" err="1" smtClean="0"/>
              <a:t>position</a:t>
            </a:r>
            <a:r>
              <a:rPr lang="nl-BE" sz="2000" dirty="0" smtClean="0"/>
              <a:t> of </a:t>
            </a:r>
            <a:r>
              <a:rPr lang="nl-BE" sz="2000" dirty="0" err="1" smtClean="0"/>
              <a:t>the</a:t>
            </a:r>
            <a:r>
              <a:rPr lang="nl-BE" sz="2000" dirty="0" smtClean="0"/>
              <a:t> stage</a:t>
            </a:r>
            <a:endParaRPr lang="en-US" sz="2000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FFFFFF"/>
                </a:solidFill>
                <a:effectLst/>
              </a:rPr>
              <a:t>...</a:t>
            </a:r>
          </a:p>
          <a:p>
            <a:pPr>
              <a:lnSpc>
                <a:spcPct val="120000"/>
              </a:lnSpc>
            </a:pPr>
            <a:r>
              <a:rPr lang="nl-BE" dirty="0" err="1" smtClean="0">
                <a:solidFill>
                  <a:srgbClr val="FFFFFF"/>
                </a:solidFill>
                <a:effectLst/>
              </a:rPr>
              <a:t>clock.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setOnMouseClicked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 smtClean="0">
                <a:solidFill>
                  <a:srgbClr val="FFC58F"/>
                </a:solidFill>
                <a:effectLst/>
              </a:rPr>
              <a:t>onDoubleClick</a:t>
            </a:r>
            <a:r>
              <a:rPr lang="nl-BE" dirty="0">
                <a:solidFill>
                  <a:srgbClr val="FFFFFF"/>
                </a:solidFill>
                <a:effectLst/>
              </a:rPr>
              <a:t>());</a:t>
            </a:r>
          </a:p>
          <a:p>
            <a:pPr>
              <a:lnSpc>
                <a:spcPct val="120000"/>
              </a:lnSpc>
            </a:pPr>
            <a:r>
              <a:rPr lang="nl-BE" dirty="0" smtClean="0"/>
              <a:t>...</a:t>
            </a:r>
          </a:p>
          <a:p>
            <a:pPr>
              <a:lnSpc>
                <a:spcPct val="120000"/>
              </a:lnSpc>
            </a:pPr>
            <a:r>
              <a:rPr lang="nl-BE" dirty="0">
                <a:solidFill>
                  <a:srgbClr val="EBBBFF"/>
                </a:solidFill>
                <a:effectLst/>
              </a:rPr>
              <a:t>private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 err="1">
                <a:solidFill>
                  <a:srgbClr val="EBBBFF"/>
                </a:solidFill>
                <a:effectLst/>
              </a:rPr>
              <a:t>EventHandler</a:t>
            </a:r>
            <a:r>
              <a:rPr lang="nl-BE" dirty="0">
                <a:solidFill>
                  <a:srgbClr val="FFFFFF"/>
                </a:solidFill>
                <a:effectLst/>
              </a:rPr>
              <a:t>&lt;</a:t>
            </a:r>
            <a:r>
              <a:rPr lang="nl-BE" dirty="0" err="1">
                <a:solidFill>
                  <a:srgbClr val="EBBBFF"/>
                </a:solidFill>
                <a:effectLst/>
              </a:rPr>
              <a:t>MouseEvent</a:t>
            </a:r>
            <a:r>
              <a:rPr lang="nl-BE" dirty="0">
                <a:solidFill>
                  <a:srgbClr val="FFFFFF"/>
                </a:solidFill>
                <a:effectLst/>
              </a:rPr>
              <a:t>&gt; </a:t>
            </a:r>
            <a:r>
              <a:rPr lang="nl-BE" dirty="0" err="1">
                <a:solidFill>
                  <a:srgbClr val="BBDAFF"/>
                </a:solidFill>
                <a:effectLst/>
              </a:rPr>
              <a:t>onDoubleClick</a:t>
            </a:r>
            <a:r>
              <a:rPr lang="nl-BE" dirty="0">
                <a:solidFill>
                  <a:srgbClr val="FFFFFF"/>
                </a:solidFill>
                <a:effectLst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FFFFFF"/>
                </a:solidFill>
                <a:effectLst/>
              </a:rPr>
              <a:t>  </a:t>
            </a:r>
            <a:r>
              <a:rPr lang="nl-BE" dirty="0" smtClean="0">
                <a:solidFill>
                  <a:srgbClr val="EBBBFF"/>
                </a:solidFill>
                <a:effectLst/>
              </a:rPr>
              <a:t>return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EBBBFF"/>
                </a:solidFill>
                <a:effectLst/>
              </a:rPr>
              <a:t>new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 err="1">
                <a:solidFill>
                  <a:srgbClr val="EBBBFF"/>
                </a:solidFill>
                <a:effectLst/>
              </a:rPr>
              <a:t>EventHandler</a:t>
            </a:r>
            <a:r>
              <a:rPr lang="nl-BE" dirty="0">
                <a:solidFill>
                  <a:srgbClr val="FFFFFF"/>
                </a:solidFill>
                <a:effectLst/>
              </a:rPr>
              <a:t>&lt;</a:t>
            </a:r>
            <a:r>
              <a:rPr lang="nl-BE" dirty="0" err="1">
                <a:solidFill>
                  <a:srgbClr val="EBBBFF"/>
                </a:solidFill>
                <a:effectLst/>
              </a:rPr>
              <a:t>MouseEvent</a:t>
            </a:r>
            <a:r>
              <a:rPr lang="nl-BE" dirty="0">
                <a:solidFill>
                  <a:srgbClr val="FFFFFF"/>
                </a:solidFill>
                <a:effectLst/>
              </a:rPr>
              <a:t>&gt;() {</a:t>
            </a:r>
          </a:p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FFFFFF"/>
                </a:solidFill>
                <a:effectLst/>
              </a:rPr>
              <a:t>    </a:t>
            </a:r>
            <a:r>
              <a:rPr lang="nl-BE" dirty="0" smtClean="0">
                <a:solidFill>
                  <a:srgbClr val="EBBBFF"/>
                </a:solidFill>
                <a:effectLst/>
              </a:rPr>
              <a:t>@</a:t>
            </a:r>
            <a:r>
              <a:rPr lang="nl-BE" dirty="0" err="1">
                <a:solidFill>
                  <a:srgbClr val="EBBBFF"/>
                </a:solidFill>
                <a:effectLst/>
              </a:rPr>
              <a:t>Override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FFFFFF"/>
                </a:solidFill>
                <a:effectLst/>
              </a:rPr>
              <a:t>    </a:t>
            </a:r>
            <a:r>
              <a:rPr lang="nl-BE" dirty="0" smtClean="0">
                <a:solidFill>
                  <a:srgbClr val="EBBBFF"/>
                </a:solidFill>
                <a:effectLst/>
              </a:rPr>
              <a:t>public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dirty="0" err="1">
                <a:solidFill>
                  <a:srgbClr val="EBBBFF"/>
                </a:solidFill>
                <a:effectLst/>
              </a:rPr>
              <a:t>void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BBDAFF"/>
                </a:solidFill>
                <a:effectLst/>
              </a:rPr>
              <a:t>handle</a:t>
            </a:r>
            <a:r>
              <a:rPr lang="nl-BE" dirty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>
                <a:solidFill>
                  <a:srgbClr val="EBBBFF"/>
                </a:solidFill>
                <a:effectLst/>
              </a:rPr>
              <a:t>MouseEvent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 err="1">
                <a:solidFill>
                  <a:srgbClr val="FFC58F"/>
                </a:solidFill>
                <a:effectLst/>
              </a:rPr>
              <a:t>mouseEvent</a:t>
            </a:r>
            <a:r>
              <a:rPr lang="nl-BE" dirty="0">
                <a:solidFill>
                  <a:srgbClr val="FFFFFF"/>
                </a:solidFill>
                <a:effectLst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EBBBFF"/>
                </a:solidFill>
                <a:effectLst/>
              </a:rPr>
              <a:t>      </a:t>
            </a:r>
            <a:r>
              <a:rPr lang="nl-BE" dirty="0" err="1" smtClean="0">
                <a:solidFill>
                  <a:srgbClr val="EBBBFF"/>
                </a:solidFill>
                <a:effectLst/>
              </a:rPr>
              <a:t>if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>
                <a:solidFill>
                  <a:srgbClr val="FF9DA4"/>
                </a:solidFill>
                <a:effectLst/>
              </a:rPr>
              <a:t>mouseEvent</a:t>
            </a:r>
            <a:r>
              <a:rPr lang="nl-BE" dirty="0" err="1">
                <a:solidFill>
                  <a:srgbClr val="FFFFFF"/>
                </a:solidFill>
                <a:effectLst/>
              </a:rPr>
              <a:t>.</a:t>
            </a:r>
            <a:r>
              <a:rPr lang="nl-BE" dirty="0" err="1">
                <a:solidFill>
                  <a:srgbClr val="BBDAFF"/>
                </a:solidFill>
                <a:effectLst/>
              </a:rPr>
              <a:t>getButton</a:t>
            </a:r>
            <a:r>
              <a:rPr lang="nl-BE" dirty="0">
                <a:solidFill>
                  <a:srgbClr val="FFFFFF"/>
                </a:solidFill>
                <a:effectLst/>
              </a:rPr>
              <a:t>().</a:t>
            </a:r>
            <a:r>
              <a:rPr lang="nl-BE" dirty="0" err="1">
                <a:solidFill>
                  <a:srgbClr val="BBDAFF"/>
                </a:solidFill>
                <a:effectLst/>
              </a:rPr>
              <a:t>equals</a:t>
            </a:r>
            <a:r>
              <a:rPr lang="nl-BE" dirty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>
                <a:solidFill>
                  <a:srgbClr val="FF9DA4"/>
                </a:solidFill>
                <a:effectLst/>
              </a:rPr>
              <a:t>MouseButton</a:t>
            </a:r>
            <a:r>
              <a:rPr lang="nl-BE" dirty="0" err="1">
                <a:solidFill>
                  <a:srgbClr val="FFFFFF"/>
                </a:solidFill>
                <a:effectLst/>
              </a:rPr>
              <a:t>.</a:t>
            </a:r>
            <a:r>
              <a:rPr lang="nl-BE" dirty="0" err="1">
                <a:solidFill>
                  <a:srgbClr val="FF9DA4"/>
                </a:solidFill>
                <a:effectLst/>
              </a:rPr>
              <a:t>PRIMARY</a:t>
            </a:r>
            <a:r>
              <a:rPr lang="nl-BE" dirty="0">
                <a:solidFill>
                  <a:srgbClr val="FFFFFF"/>
                </a:solidFill>
                <a:effectLst/>
              </a:rPr>
              <a:t>) </a:t>
            </a:r>
            <a:r>
              <a:rPr lang="nl-BE" dirty="0" smtClean="0">
                <a:solidFill>
                  <a:srgbClr val="99FFFF"/>
                </a:solidFill>
                <a:effectLst/>
              </a:rPr>
              <a:t>&amp;&amp;</a:t>
            </a:r>
            <a:br>
              <a:rPr lang="nl-BE" dirty="0" smtClean="0">
                <a:solidFill>
                  <a:srgbClr val="99FFFF"/>
                </a:solidFill>
                <a:effectLst/>
              </a:rPr>
            </a:br>
            <a:r>
              <a:rPr lang="nl-BE" dirty="0" smtClean="0">
                <a:solidFill>
                  <a:srgbClr val="99FFFF"/>
                </a:solidFill>
                <a:effectLst/>
              </a:rPr>
              <a:t>          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mouseEvent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getClickCount</a:t>
            </a:r>
            <a:r>
              <a:rPr lang="nl-BE" dirty="0">
                <a:solidFill>
                  <a:srgbClr val="FFFFFF"/>
                </a:solidFill>
                <a:effectLst/>
              </a:rPr>
              <a:t>() </a:t>
            </a:r>
            <a:r>
              <a:rPr lang="nl-BE" dirty="0">
                <a:solidFill>
                  <a:srgbClr val="99FFFF"/>
                </a:solidFill>
                <a:effectLst/>
              </a:rPr>
              <a:t>==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FFC58F"/>
                </a:solidFill>
                <a:effectLst/>
              </a:rPr>
              <a:t>2</a:t>
            </a:r>
            <a:r>
              <a:rPr lang="nl-BE" dirty="0">
                <a:solidFill>
                  <a:srgbClr val="FFFFFF"/>
                </a:solidFill>
                <a:effectLst/>
              </a:rPr>
              <a:t>) {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           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moveStageToNextPos</a:t>
            </a:r>
            <a:r>
              <a:rPr lang="nl-BE" dirty="0">
                <a:solidFill>
                  <a:srgbClr val="BBDAFF"/>
                </a:solidFill>
                <a:effectLst/>
              </a:rPr>
              <a:t>()</a:t>
            </a:r>
            <a:r>
              <a:rPr lang="nl-BE" dirty="0">
                <a:solidFill>
                  <a:srgbClr val="FFFFFF"/>
                </a:solidFill>
                <a:effectLst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nl-BE" dirty="0">
                <a:solidFill>
                  <a:srgbClr val="FFFFFF"/>
                </a:solidFill>
                <a:effectLst/>
              </a:rPr>
              <a:t>      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}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nl-BE" dirty="0">
                <a:solidFill>
                  <a:srgbClr val="FFFFFF"/>
                </a:solidFill>
                <a:effectLst/>
              </a:rPr>
              <a:t>    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}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FFFFFF"/>
                </a:solidFill>
                <a:effectLst/>
              </a:rPr>
              <a:t>  };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FFFFFF"/>
                </a:solidFill>
                <a:effectLst/>
              </a:rPr>
              <a:t>}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 err="1" smtClean="0"/>
              <a:t>Upon</a:t>
            </a:r>
            <a:r>
              <a:rPr lang="nl-BE" dirty="0" smtClean="0"/>
              <a:t> double </a:t>
            </a:r>
            <a:r>
              <a:rPr lang="nl-BE" dirty="0" err="1" smtClean="0"/>
              <a:t>clicking</a:t>
            </a:r>
            <a:r>
              <a:rPr lang="nl-BE" dirty="0" smtClean="0"/>
              <a:t>, </a:t>
            </a:r>
            <a:r>
              <a:rPr lang="nl-BE" dirty="0" err="1" smtClean="0"/>
              <a:t>the</a:t>
            </a:r>
            <a:r>
              <a:rPr lang="nl-BE" dirty="0" smtClean="0"/>
              <a:t> stage </a:t>
            </a:r>
            <a:r>
              <a:rPr lang="nl-BE" dirty="0" err="1" smtClean="0"/>
              <a:t>needs</a:t>
            </a:r>
            <a:r>
              <a:rPr lang="nl-BE" dirty="0" smtClean="0"/>
              <a:t> </a:t>
            </a:r>
            <a:r>
              <a:rPr lang="nl-BE" dirty="0" err="1" smtClean="0"/>
              <a:t>to</a:t>
            </a:r>
            <a:r>
              <a:rPr lang="nl-BE" dirty="0" smtClean="0"/>
              <a:t> move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next </a:t>
            </a:r>
            <a:r>
              <a:rPr lang="nl-BE" dirty="0" err="1" smtClean="0"/>
              <a:t>position</a:t>
            </a:r>
            <a:r>
              <a:rPr lang="nl-BE" dirty="0" smtClean="0"/>
              <a:t>, </a:t>
            </a:r>
            <a:r>
              <a:rPr lang="nl-BE" dirty="0" err="1" smtClean="0"/>
              <a:t>the</a:t>
            </a:r>
            <a:r>
              <a:rPr lang="nl-BE" dirty="0" smtClean="0"/>
              <a:t> next corner of </a:t>
            </a:r>
            <a:r>
              <a:rPr lang="nl-BE" dirty="0" err="1" smtClean="0"/>
              <a:t>the</a:t>
            </a:r>
            <a:r>
              <a:rPr lang="nl-BE" dirty="0" smtClean="0"/>
              <a:t> screen</a:t>
            </a:r>
          </a:p>
          <a:p>
            <a:r>
              <a:rPr lang="nl-BE" dirty="0" err="1" smtClean="0"/>
              <a:t>This</a:t>
            </a:r>
            <a:r>
              <a:rPr lang="nl-BE" dirty="0" smtClean="0"/>
              <a:t> </a:t>
            </a:r>
            <a:r>
              <a:rPr lang="nl-BE" dirty="0" err="1" smtClean="0"/>
              <a:t>can</a:t>
            </a:r>
            <a:r>
              <a:rPr lang="nl-BE" dirty="0" smtClean="0"/>
              <a:t> </a:t>
            </a:r>
            <a:r>
              <a:rPr lang="nl-BE" dirty="0" err="1" smtClean="0"/>
              <a:t>be</a:t>
            </a:r>
            <a:r>
              <a:rPr lang="nl-BE" dirty="0" smtClean="0"/>
              <a:t> </a:t>
            </a:r>
            <a:r>
              <a:rPr lang="nl-BE" dirty="0" err="1" smtClean="0"/>
              <a:t>achieved</a:t>
            </a:r>
            <a:r>
              <a:rPr lang="nl-BE" dirty="0" smtClean="0"/>
              <a:t> </a:t>
            </a:r>
            <a:r>
              <a:rPr lang="nl-BE" dirty="0" err="1"/>
              <a:t>among</a:t>
            </a:r>
            <a:r>
              <a:rPr lang="nl-BE" dirty="0"/>
              <a:t> </a:t>
            </a:r>
            <a:r>
              <a:rPr lang="nl-BE" dirty="0" err="1"/>
              <a:t>others</a:t>
            </a:r>
            <a:r>
              <a:rPr lang="nl-BE" dirty="0"/>
              <a:t> </a:t>
            </a:r>
            <a:r>
              <a:rPr lang="nl-BE" dirty="0" err="1" smtClean="0"/>
              <a:t>by</a:t>
            </a:r>
            <a:r>
              <a:rPr lang="nl-BE" dirty="0" smtClean="0"/>
              <a:t> </a:t>
            </a:r>
            <a:r>
              <a:rPr lang="nl-BE" dirty="0" err="1" smtClean="0"/>
              <a:t>using</a:t>
            </a:r>
            <a:r>
              <a:rPr lang="nl-BE" dirty="0" smtClean="0"/>
              <a:t> </a:t>
            </a:r>
            <a:r>
              <a:rPr lang="nl-BE" dirty="0" err="1" smtClean="0"/>
              <a:t>an</a:t>
            </a:r>
            <a:r>
              <a:rPr lang="nl-BE" dirty="0" smtClean="0"/>
              <a:t> </a:t>
            </a:r>
            <a:r>
              <a:rPr lang="nl-BE" dirty="0" err="1" smtClean="0"/>
              <a:t>anonymous</a:t>
            </a:r>
            <a:r>
              <a:rPr lang="nl-BE" dirty="0" smtClean="0"/>
              <a:t> </a:t>
            </a:r>
            <a:r>
              <a:rPr lang="nl-BE" dirty="0" err="1" smtClean="0"/>
              <a:t>inner</a:t>
            </a:r>
            <a:r>
              <a:rPr lang="nl-BE" dirty="0" smtClean="0"/>
              <a:t> class </a:t>
            </a:r>
            <a:r>
              <a:rPr lang="nl-BE" dirty="0" err="1" smtClean="0"/>
              <a:t>that</a:t>
            </a:r>
            <a:r>
              <a:rPr lang="nl-BE" dirty="0" smtClean="0"/>
              <a:t> </a:t>
            </a:r>
            <a:r>
              <a:rPr lang="nl-BE" dirty="0" err="1" smtClean="0"/>
              <a:t>implements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sz="1600" dirty="0" err="1" smtClean="0">
                <a:latin typeface="Consolas" panose="020B0609020204030204" pitchFamily="49" charset="0"/>
              </a:rPr>
              <a:t>EventHandler</a:t>
            </a:r>
            <a:r>
              <a:rPr lang="nl-BE" sz="1600" dirty="0" smtClean="0">
                <a:latin typeface="Consolas" panose="020B0609020204030204" pitchFamily="49" charset="0"/>
              </a:rPr>
              <a:t> &lt;</a:t>
            </a:r>
            <a:r>
              <a:rPr lang="nl-BE" sz="1600" dirty="0" err="1" smtClean="0">
                <a:latin typeface="Consolas" panose="020B0609020204030204" pitchFamily="49" charset="0"/>
              </a:rPr>
              <a:t>MouseEvent</a:t>
            </a:r>
            <a:r>
              <a:rPr lang="nl-BE" sz="1600" dirty="0" smtClean="0">
                <a:latin typeface="Consolas" panose="020B0609020204030204" pitchFamily="49" charset="0"/>
              </a:rPr>
              <a:t>&gt; </a:t>
            </a:r>
            <a:r>
              <a:rPr lang="nl-BE" dirty="0" err="1" smtClean="0"/>
              <a:t>and</a:t>
            </a:r>
            <a:r>
              <a:rPr lang="nl-BE" dirty="0" smtClean="0"/>
              <a:t> </a:t>
            </a:r>
            <a:r>
              <a:rPr lang="nl-BE" dirty="0" err="1" smtClean="0"/>
              <a:t>overrides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sz="1600" dirty="0" smtClean="0">
                <a:latin typeface="Consolas" panose="020B0609020204030204" pitchFamily="49" charset="0"/>
              </a:rPr>
              <a:t>handle</a:t>
            </a:r>
            <a:r>
              <a:rPr lang="nl-BE" dirty="0" smtClean="0"/>
              <a:t> </a:t>
            </a:r>
            <a:r>
              <a:rPr lang="nl-BE" dirty="0" err="1" smtClean="0"/>
              <a:t>method</a:t>
            </a:r>
            <a:r>
              <a:rPr lang="nl-BE" dirty="0" smtClean="0"/>
              <a:t>...</a:t>
            </a:r>
          </a:p>
          <a:p>
            <a:r>
              <a:rPr lang="nl-BE" dirty="0" smtClean="0"/>
              <a:t>or </a:t>
            </a:r>
            <a:r>
              <a:rPr lang="nl-BE" dirty="0" err="1" smtClean="0"/>
              <a:t>using</a:t>
            </a:r>
            <a:r>
              <a:rPr lang="nl-BE" dirty="0" smtClean="0"/>
              <a:t> a </a:t>
            </a:r>
            <a:r>
              <a:rPr lang="nl-BE" dirty="0" err="1" smtClean="0"/>
              <a:t>lambda</a:t>
            </a:r>
            <a:r>
              <a:rPr lang="nl-BE" dirty="0" smtClean="0"/>
              <a:t> </a:t>
            </a:r>
            <a:r>
              <a:rPr lang="nl-BE" dirty="0" err="1" smtClean="0"/>
              <a:t>expression</a:t>
            </a:r>
            <a:r>
              <a:rPr lang="nl-BE" dirty="0" smtClean="0"/>
              <a:t>!</a:t>
            </a:r>
          </a:p>
        </p:txBody>
      </p:sp>
      <p:sp>
        <p:nvSpPr>
          <p:cNvPr id="8" name="Tijdelijke aanduiding voor inhoud 5"/>
          <p:cNvSpPr txBox="1">
            <a:spLocks/>
          </p:cNvSpPr>
          <p:nvPr/>
        </p:nvSpPr>
        <p:spPr>
          <a:xfrm>
            <a:off x="143327" y="148729"/>
            <a:ext cx="7417405" cy="65653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2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>
                <a:solidFill>
                  <a:srgbClr val="FFFFFF"/>
                </a:solidFill>
                <a:effectLst/>
              </a:rPr>
              <a:t>clock.</a:t>
            </a:r>
            <a:r>
              <a:rPr lang="nl-BE" dirty="0" err="1">
                <a:solidFill>
                  <a:srgbClr val="BBDAFF"/>
                </a:solidFill>
                <a:effectLst/>
              </a:rPr>
              <a:t>setOnMouseClicked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(</a:t>
            </a:r>
          </a:p>
          <a:p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 smtClean="0">
                <a:solidFill>
                  <a:srgbClr val="FFC58F"/>
                </a:solidFill>
                <a:effectLst/>
              </a:rPr>
              <a:t>e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-</a:t>
            </a:r>
            <a:r>
              <a:rPr lang="nl-BE" dirty="0">
                <a:solidFill>
                  <a:srgbClr val="FFFFFF"/>
                </a:solidFill>
                <a:effectLst/>
              </a:rPr>
              <a:t>&gt;{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 </a:t>
            </a:r>
            <a:r>
              <a:rPr lang="nl-BE" dirty="0" err="1" smtClean="0">
                <a:solidFill>
                  <a:srgbClr val="EBBBFF"/>
                </a:solidFill>
                <a:effectLst/>
              </a:rPr>
              <a:t>if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>
                <a:solidFill>
                  <a:srgbClr val="FF9DA4"/>
                </a:solidFill>
                <a:effectLst/>
              </a:rPr>
              <a:t>e</a:t>
            </a:r>
            <a:r>
              <a:rPr lang="nl-BE" dirty="0" err="1">
                <a:solidFill>
                  <a:srgbClr val="FFFFFF"/>
                </a:solidFill>
                <a:effectLst/>
              </a:rPr>
              <a:t>.</a:t>
            </a:r>
            <a:r>
              <a:rPr lang="nl-BE" dirty="0" err="1">
                <a:solidFill>
                  <a:srgbClr val="BBDAFF"/>
                </a:solidFill>
                <a:effectLst/>
              </a:rPr>
              <a:t>getButton</a:t>
            </a:r>
            <a:r>
              <a:rPr lang="nl-BE" dirty="0">
                <a:solidFill>
                  <a:srgbClr val="FFFFFF"/>
                </a:solidFill>
                <a:effectLst/>
              </a:rPr>
              <a:t>().</a:t>
            </a:r>
            <a:r>
              <a:rPr lang="nl-BE" dirty="0" err="1">
                <a:solidFill>
                  <a:srgbClr val="BBDAFF"/>
                </a:solidFill>
                <a:effectLst/>
              </a:rPr>
              <a:t>equals</a:t>
            </a:r>
            <a:r>
              <a:rPr lang="nl-BE" dirty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>
                <a:solidFill>
                  <a:srgbClr val="FF9DA4"/>
                </a:solidFill>
                <a:effectLst/>
              </a:rPr>
              <a:t>MouseButton</a:t>
            </a:r>
            <a:r>
              <a:rPr lang="nl-BE" dirty="0" err="1">
                <a:solidFill>
                  <a:srgbClr val="FFFFFF"/>
                </a:solidFill>
                <a:effectLst/>
              </a:rPr>
              <a:t>.</a:t>
            </a:r>
            <a:r>
              <a:rPr lang="nl-BE" dirty="0" err="1">
                <a:solidFill>
                  <a:srgbClr val="FF9DA4"/>
                </a:solidFill>
                <a:effectLst/>
              </a:rPr>
              <a:t>PRIMARY</a:t>
            </a:r>
            <a:r>
              <a:rPr lang="nl-BE" dirty="0">
                <a:solidFill>
                  <a:srgbClr val="FFFFFF"/>
                </a:solidFill>
                <a:effectLst/>
              </a:rPr>
              <a:t>) </a:t>
            </a:r>
            <a:r>
              <a:rPr lang="nl-BE" dirty="0" smtClean="0">
                <a:solidFill>
                  <a:srgbClr val="99FFFF"/>
                </a:solidFill>
                <a:effectLst/>
              </a:rPr>
              <a:t>&amp;&amp;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   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e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getClickCount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() </a:t>
            </a:r>
            <a:r>
              <a:rPr lang="nl-BE" dirty="0">
                <a:solidFill>
                  <a:srgbClr val="99FFFF"/>
                </a:solidFill>
                <a:effectLst/>
              </a:rPr>
              <a:t>==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FFC58F"/>
                </a:solidFill>
                <a:effectLst/>
              </a:rPr>
              <a:t>2</a:t>
            </a:r>
            <a:r>
              <a:rPr lang="nl-BE" dirty="0">
                <a:solidFill>
                  <a:srgbClr val="FFFFFF"/>
                </a:solidFill>
                <a:effectLst/>
              </a:rPr>
              <a:t>) {</a:t>
            </a:r>
          </a:p>
          <a:p>
            <a:r>
              <a:rPr lang="nl-BE" dirty="0">
                <a:solidFill>
                  <a:srgbClr val="FFFFFF"/>
                </a:solidFill>
                <a:effectLst/>
              </a:rPr>
              <a:t>    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moveStageToNextPos</a:t>
            </a:r>
            <a:r>
              <a:rPr lang="nl-BE" dirty="0">
                <a:solidFill>
                  <a:srgbClr val="BBDAFF"/>
                </a:solidFill>
                <a:effectLst/>
              </a:rPr>
              <a:t>()</a:t>
            </a:r>
            <a:r>
              <a:rPr lang="nl-BE" dirty="0">
                <a:solidFill>
                  <a:srgbClr val="FFFFFF"/>
                </a:solidFill>
                <a:effectLst/>
              </a:rPr>
              <a:t>;</a:t>
            </a:r>
          </a:p>
          <a:p>
            <a:r>
              <a:rPr lang="nl-BE" dirty="0">
                <a:solidFill>
                  <a:srgbClr val="FFFFFF"/>
                </a:solidFill>
                <a:effectLst/>
              </a:rPr>
              <a:t>  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}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}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);</a:t>
            </a:r>
            <a:endParaRPr lang="nl-BE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3361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uiExpand="1" build="p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Property binding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065301" y="3303023"/>
            <a:ext cx="2133599" cy="572576"/>
          </a:xfrm>
        </p:spPr>
        <p:txBody>
          <a:bodyPr anchor="ctr"/>
          <a:lstStyle/>
          <a:p>
            <a:pPr algn="ctr"/>
            <a:r>
              <a:rPr lang="nl-BE" dirty="0" err="1" smtClean="0">
                <a:solidFill>
                  <a:srgbClr val="FF9DA4"/>
                </a:solidFill>
                <a:effectLst/>
              </a:rPr>
              <a:t>sidePaneVisible</a:t>
            </a:r>
            <a:endParaRPr lang="nl-BE" dirty="0">
              <a:solidFill>
                <a:srgbClr val="FFFFFF"/>
              </a:solidFill>
              <a:effectLst/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 err="1" smtClean="0"/>
              <a:t>Previous</a:t>
            </a:r>
            <a:r>
              <a:rPr lang="nl-BE" dirty="0" smtClean="0"/>
              <a:t> case is </a:t>
            </a:r>
            <a:r>
              <a:rPr lang="nl-BE" dirty="0" err="1" smtClean="0"/>
              <a:t>for</a:t>
            </a:r>
            <a:r>
              <a:rPr lang="nl-BE" dirty="0" smtClean="0"/>
              <a:t> </a:t>
            </a:r>
            <a:r>
              <a:rPr lang="nl-BE" dirty="0"/>
              <a:t>“</a:t>
            </a:r>
            <a:r>
              <a:rPr lang="nl-BE" dirty="0" err="1"/>
              <a:t>if</a:t>
            </a:r>
            <a:r>
              <a:rPr lang="nl-BE" dirty="0"/>
              <a:t> user does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then</a:t>
            </a:r>
            <a:r>
              <a:rPr lang="nl-BE" dirty="0"/>
              <a:t> run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method</a:t>
            </a:r>
            <a:r>
              <a:rPr lang="nl-BE" dirty="0"/>
              <a:t>” </a:t>
            </a:r>
            <a:r>
              <a:rPr lang="nl-BE" dirty="0" err="1" smtClean="0"/>
              <a:t>situations</a:t>
            </a:r>
            <a:r>
              <a:rPr lang="nl-BE" dirty="0" smtClean="0"/>
              <a:t> but </a:t>
            </a:r>
            <a:r>
              <a:rPr lang="nl-BE" dirty="0" err="1" smtClean="0"/>
              <a:t>what</a:t>
            </a:r>
            <a:r>
              <a:rPr lang="nl-BE" dirty="0" smtClean="0"/>
              <a:t> </a:t>
            </a:r>
            <a:r>
              <a:rPr lang="nl-BE" dirty="0" err="1" smtClean="0"/>
              <a:t>if</a:t>
            </a:r>
            <a:r>
              <a:rPr lang="nl-BE" dirty="0" smtClean="0"/>
              <a:t> we want </a:t>
            </a:r>
            <a:r>
              <a:rPr lang="nl-BE" dirty="0" err="1" smtClean="0"/>
              <a:t>to</a:t>
            </a:r>
            <a:r>
              <a:rPr lang="nl-BE" dirty="0" smtClean="0"/>
              <a:t> bind </a:t>
            </a:r>
            <a:r>
              <a:rPr lang="nl-BE" dirty="0" err="1" smtClean="0"/>
              <a:t>the</a:t>
            </a:r>
            <a:r>
              <a:rPr lang="nl-BE" dirty="0" smtClean="0"/>
              <a:t> state of a node </a:t>
            </a:r>
            <a:r>
              <a:rPr lang="nl-BE" dirty="0" err="1" smtClean="0"/>
              <a:t>to</a:t>
            </a:r>
            <a:r>
              <a:rPr lang="nl-BE" dirty="0" smtClean="0"/>
              <a:t> a </a:t>
            </a:r>
            <a:r>
              <a:rPr lang="nl-BE" dirty="0" err="1" smtClean="0"/>
              <a:t>variable</a:t>
            </a:r>
            <a:r>
              <a:rPr lang="nl-BE" dirty="0" smtClean="0"/>
              <a:t> </a:t>
            </a:r>
            <a:r>
              <a:rPr lang="nl-BE" dirty="0" err="1" smtClean="0"/>
              <a:t>that</a:t>
            </a:r>
            <a:r>
              <a:rPr lang="nl-BE" dirty="0" smtClean="0"/>
              <a:t> is </a:t>
            </a:r>
            <a:r>
              <a:rPr lang="nl-BE" dirty="0" err="1" smtClean="0"/>
              <a:t>continuously</a:t>
            </a:r>
            <a:r>
              <a:rPr lang="nl-BE" dirty="0" smtClean="0"/>
              <a:t> </a:t>
            </a:r>
            <a:r>
              <a:rPr lang="nl-BE" dirty="0" err="1" smtClean="0"/>
              <a:t>being</a:t>
            </a:r>
            <a:r>
              <a:rPr lang="nl-BE" dirty="0" smtClean="0"/>
              <a:t> </a:t>
            </a:r>
            <a:r>
              <a:rPr lang="nl-BE" dirty="0" err="1" smtClean="0"/>
              <a:t>monitored</a:t>
            </a:r>
            <a:r>
              <a:rPr lang="nl-BE" dirty="0" smtClean="0"/>
              <a:t>?</a:t>
            </a:r>
          </a:p>
          <a:p>
            <a:r>
              <a:rPr lang="nl-BE" dirty="0" smtClean="0"/>
              <a:t>In </a:t>
            </a:r>
            <a:r>
              <a:rPr lang="nl-BE" dirty="0" err="1" smtClean="0"/>
              <a:t>our</a:t>
            </a:r>
            <a:r>
              <a:rPr lang="nl-BE" dirty="0" smtClean="0"/>
              <a:t> case we </a:t>
            </a:r>
            <a:r>
              <a:rPr lang="nl-BE" dirty="0" err="1" smtClean="0"/>
              <a:t>define</a:t>
            </a:r>
            <a:r>
              <a:rPr lang="nl-BE" dirty="0" smtClean="0"/>
              <a:t> a </a:t>
            </a:r>
            <a:r>
              <a:rPr lang="nl-BE" dirty="0" err="1" smtClean="0"/>
              <a:t>variable</a:t>
            </a:r>
            <a:r>
              <a:rPr lang="nl-BE" dirty="0"/>
              <a:t> </a:t>
            </a:r>
            <a:r>
              <a:rPr lang="nl-BE" sz="1600" dirty="0" err="1" smtClean="0">
                <a:latin typeface="Consolas" panose="020B0609020204030204" pitchFamily="49" charset="0"/>
              </a:rPr>
              <a:t>sidePaneVisible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want change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visibility</a:t>
            </a:r>
            <a:r>
              <a:rPr lang="nl-BE" dirty="0" smtClean="0"/>
              <a:t> of </a:t>
            </a:r>
            <a:r>
              <a:rPr lang="nl-BE" dirty="0" err="1" smtClean="0"/>
              <a:t>the</a:t>
            </a:r>
            <a:r>
              <a:rPr lang="nl-BE" dirty="0" smtClean="0"/>
              <a:t> side </a:t>
            </a:r>
            <a:r>
              <a:rPr lang="nl-BE" dirty="0" err="1" smtClean="0"/>
              <a:t>pane</a:t>
            </a:r>
            <a:r>
              <a:rPr lang="nl-BE" dirty="0" smtClean="0"/>
              <a:t> </a:t>
            </a:r>
            <a:r>
              <a:rPr lang="nl-BE" dirty="0" err="1" smtClean="0"/>
              <a:t>based</a:t>
            </a:r>
            <a:r>
              <a:rPr lang="nl-BE" dirty="0" smtClean="0"/>
              <a:t> on </a:t>
            </a:r>
            <a:r>
              <a:rPr lang="nl-BE" dirty="0" err="1" smtClean="0"/>
              <a:t>this</a:t>
            </a:r>
            <a:r>
              <a:rPr lang="nl-BE" dirty="0" smtClean="0"/>
              <a:t> variables </a:t>
            </a:r>
            <a:r>
              <a:rPr lang="nl-BE" dirty="0" err="1" smtClean="0"/>
              <a:t>value</a:t>
            </a:r>
            <a:r>
              <a:rPr lang="nl-BE" dirty="0" smtClean="0"/>
              <a:t>, </a:t>
            </a:r>
            <a:r>
              <a:rPr lang="nl-BE" dirty="0" err="1" smtClean="0"/>
              <a:t>irrespective</a:t>
            </a:r>
            <a:r>
              <a:rPr lang="nl-BE" dirty="0" smtClean="0"/>
              <a:t> of </a:t>
            </a:r>
            <a:r>
              <a:rPr lang="nl-BE" dirty="0" err="1" smtClean="0"/>
              <a:t>who</a:t>
            </a:r>
            <a:r>
              <a:rPr lang="nl-BE" dirty="0" smtClean="0"/>
              <a:t> is </a:t>
            </a:r>
            <a:r>
              <a:rPr lang="nl-BE" dirty="0" err="1" smtClean="0"/>
              <a:t>changing</a:t>
            </a:r>
            <a:r>
              <a:rPr lang="nl-BE" dirty="0" smtClean="0"/>
              <a:t> </a:t>
            </a:r>
            <a:r>
              <a:rPr lang="nl-BE" dirty="0" err="1" smtClean="0"/>
              <a:t>it</a:t>
            </a:r>
            <a:endParaRPr lang="nl-BE" dirty="0" smtClean="0"/>
          </a:p>
          <a:p>
            <a:r>
              <a:rPr lang="nl-BE" dirty="0" err="1" smtClean="0"/>
              <a:t>This</a:t>
            </a:r>
            <a:r>
              <a:rPr lang="nl-BE" dirty="0" smtClean="0"/>
              <a:t> way,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programmer</a:t>
            </a:r>
            <a:r>
              <a:rPr lang="nl-BE" dirty="0" smtClean="0"/>
              <a:t> </a:t>
            </a:r>
            <a:r>
              <a:rPr lang="nl-BE" dirty="0" err="1" smtClean="0"/>
              <a:t>only</a:t>
            </a:r>
            <a:r>
              <a:rPr lang="nl-BE" dirty="0" smtClean="0"/>
              <a:t> </a:t>
            </a:r>
            <a:r>
              <a:rPr lang="nl-BE" dirty="0" err="1" smtClean="0"/>
              <a:t>needs</a:t>
            </a:r>
            <a:r>
              <a:rPr lang="nl-BE" dirty="0" smtClean="0"/>
              <a:t>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worry</a:t>
            </a:r>
            <a:r>
              <a:rPr lang="nl-BE" dirty="0" smtClean="0"/>
              <a:t> </a:t>
            </a:r>
            <a:r>
              <a:rPr lang="nl-BE" dirty="0" err="1" smtClean="0"/>
              <a:t>about</a:t>
            </a:r>
            <a:r>
              <a:rPr lang="nl-BE" dirty="0" smtClean="0"/>
              <a:t> setting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variable</a:t>
            </a:r>
            <a:endParaRPr lang="en-US" dirty="0"/>
          </a:p>
          <a:p>
            <a:endParaRPr lang="en-US" dirty="0"/>
          </a:p>
        </p:txBody>
      </p:sp>
      <p:grpSp>
        <p:nvGrpSpPr>
          <p:cNvPr id="13" name="Groep 12"/>
          <p:cNvGrpSpPr/>
          <p:nvPr/>
        </p:nvGrpSpPr>
        <p:grpSpPr>
          <a:xfrm>
            <a:off x="348878" y="863888"/>
            <a:ext cx="3146797" cy="1252484"/>
            <a:chOff x="1187078" y="931625"/>
            <a:chExt cx="5143222" cy="2047099"/>
          </a:xfrm>
        </p:grpSpPr>
        <p:grpSp>
          <p:nvGrpSpPr>
            <p:cNvPr id="5" name="Groep 4"/>
            <p:cNvGrpSpPr/>
            <p:nvPr/>
          </p:nvGrpSpPr>
          <p:grpSpPr>
            <a:xfrm>
              <a:off x="1187078" y="931625"/>
              <a:ext cx="5143222" cy="2047099"/>
              <a:chOff x="-923647" y="255058"/>
              <a:chExt cx="8280068" cy="3295622"/>
            </a:xfrm>
          </p:grpSpPr>
          <p:sp>
            <p:nvSpPr>
              <p:cNvPr id="6" name="Rechthoek 5"/>
              <p:cNvSpPr/>
              <p:nvPr/>
            </p:nvSpPr>
            <p:spPr>
              <a:xfrm>
                <a:off x="754815" y="336431"/>
                <a:ext cx="6601606" cy="3018600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Ovaal 6"/>
              <p:cNvSpPr/>
              <p:nvPr/>
            </p:nvSpPr>
            <p:spPr>
              <a:xfrm>
                <a:off x="-923647" y="255058"/>
                <a:ext cx="3295622" cy="3295622"/>
              </a:xfrm>
              <a:prstGeom prst="ellipse">
                <a:avLst/>
              </a:prstGeom>
              <a:solidFill>
                <a:sysClr val="window" lastClr="FFFFFF"/>
              </a:solidFill>
              <a:ln w="3175" cap="flat" cmpd="thinThick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800" b="0" i="0" u="none" strike="noStrike" kern="0" cap="none" spc="0" normalizeH="0" baseline="0" noProof="0" dirty="0" smtClean="0">
                  <a:ln w="73025" cmpd="thickThin">
                    <a:solidFill>
                      <a:prstClr val="black"/>
                    </a:solidFill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ep 7"/>
            <p:cNvGrpSpPr/>
            <p:nvPr/>
          </p:nvGrpSpPr>
          <p:grpSpPr>
            <a:xfrm>
              <a:off x="2007803" y="2300915"/>
              <a:ext cx="354397" cy="200316"/>
              <a:chOff x="-30451" y="4087429"/>
              <a:chExt cx="443726" cy="250807"/>
            </a:xfrm>
          </p:grpSpPr>
          <p:sp>
            <p:nvSpPr>
              <p:cNvPr id="9" name="Gelijkbenige driehoek 8"/>
              <p:cNvSpPr/>
              <p:nvPr/>
            </p:nvSpPr>
            <p:spPr>
              <a:xfrm>
                <a:off x="-30451" y="4093787"/>
                <a:ext cx="239346" cy="235424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hthoek 9"/>
              <p:cNvSpPr/>
              <p:nvPr/>
            </p:nvSpPr>
            <p:spPr>
              <a:xfrm>
                <a:off x="233328" y="4090387"/>
                <a:ext cx="56809" cy="247849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raan 10"/>
              <p:cNvSpPr/>
              <p:nvPr/>
            </p:nvSpPr>
            <p:spPr>
              <a:xfrm rot="13500000">
                <a:off x="225053" y="4087429"/>
                <a:ext cx="188222" cy="188222"/>
              </a:xfrm>
              <a:prstGeom prst="teardrop">
                <a:avLst>
                  <a:gd name="adj" fmla="val 48114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2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4" name="Groep 13"/>
          <p:cNvGrpSpPr/>
          <p:nvPr/>
        </p:nvGrpSpPr>
        <p:grpSpPr>
          <a:xfrm>
            <a:off x="4590948" y="863888"/>
            <a:ext cx="1252484" cy="1252484"/>
            <a:chOff x="1187078" y="931625"/>
            <a:chExt cx="2047099" cy="2047099"/>
          </a:xfrm>
        </p:grpSpPr>
        <p:sp>
          <p:nvSpPr>
            <p:cNvPr id="21" name="Ovaal 20"/>
            <p:cNvSpPr/>
            <p:nvPr/>
          </p:nvSpPr>
          <p:spPr>
            <a:xfrm>
              <a:off x="1187078" y="931625"/>
              <a:ext cx="2047099" cy="2047099"/>
            </a:xfrm>
            <a:prstGeom prst="ellipse">
              <a:avLst/>
            </a:prstGeom>
            <a:solidFill>
              <a:sysClr val="window" lastClr="FFFFFF"/>
            </a:solidFill>
            <a:ln w="3175" cap="flat" cmpd="thinThick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800" b="0" i="0" u="none" strike="noStrike" kern="0" cap="none" spc="0" normalizeH="0" baseline="0" noProof="0" dirty="0" smtClean="0">
                <a:ln w="73025" cmpd="thickThin">
                  <a:solidFill>
                    <a:prstClr val="black"/>
                  </a:solidFill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oep 15"/>
            <p:cNvGrpSpPr/>
            <p:nvPr/>
          </p:nvGrpSpPr>
          <p:grpSpPr>
            <a:xfrm>
              <a:off x="2007803" y="2300915"/>
              <a:ext cx="354397" cy="200316"/>
              <a:chOff x="-30451" y="4087429"/>
              <a:chExt cx="443726" cy="250807"/>
            </a:xfrm>
          </p:grpSpPr>
          <p:sp>
            <p:nvSpPr>
              <p:cNvPr id="17" name="Gelijkbenige driehoek 16"/>
              <p:cNvSpPr/>
              <p:nvPr/>
            </p:nvSpPr>
            <p:spPr>
              <a:xfrm>
                <a:off x="-30451" y="4093787"/>
                <a:ext cx="239346" cy="235424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hthoek 17"/>
              <p:cNvSpPr/>
              <p:nvPr/>
            </p:nvSpPr>
            <p:spPr>
              <a:xfrm>
                <a:off x="233328" y="4090387"/>
                <a:ext cx="56809" cy="247849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Traan 18"/>
              <p:cNvSpPr/>
              <p:nvPr/>
            </p:nvSpPr>
            <p:spPr>
              <a:xfrm rot="13500000">
                <a:off x="225053" y="4087429"/>
                <a:ext cx="188222" cy="188222"/>
              </a:xfrm>
              <a:prstGeom prst="teardrop">
                <a:avLst>
                  <a:gd name="adj" fmla="val 48114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 sz="120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23" name="Rechte verbindingslijn 22"/>
          <p:cNvCxnSpPr/>
          <p:nvPr/>
        </p:nvCxnSpPr>
        <p:spPr>
          <a:xfrm>
            <a:off x="3721531" y="1468414"/>
            <a:ext cx="667034" cy="0"/>
          </a:xfrm>
          <a:prstGeom prst="line">
            <a:avLst/>
          </a:prstGeom>
          <a:noFill/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Rechte verbindingslijn met pijl 24"/>
          <p:cNvCxnSpPr/>
          <p:nvPr/>
        </p:nvCxnSpPr>
        <p:spPr>
          <a:xfrm flipV="1">
            <a:off x="4144864" y="1703111"/>
            <a:ext cx="0" cy="1489609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Rechte verbindingslijn met pijl 28"/>
          <p:cNvCxnSpPr/>
          <p:nvPr/>
        </p:nvCxnSpPr>
        <p:spPr>
          <a:xfrm flipV="1">
            <a:off x="2447925" y="3875600"/>
            <a:ext cx="1047750" cy="886900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Rechte verbindingslijn met pijl 31"/>
          <p:cNvCxnSpPr/>
          <p:nvPr/>
        </p:nvCxnSpPr>
        <p:spPr>
          <a:xfrm flipV="1">
            <a:off x="3864690" y="3985902"/>
            <a:ext cx="190358" cy="1150704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Rechte verbindingslijn met pijl 33"/>
          <p:cNvCxnSpPr/>
          <p:nvPr/>
        </p:nvCxnSpPr>
        <p:spPr>
          <a:xfrm flipH="1" flipV="1">
            <a:off x="4424063" y="3985902"/>
            <a:ext cx="485668" cy="1150704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Rechte verbindingslijn met pijl 35"/>
          <p:cNvCxnSpPr/>
          <p:nvPr/>
        </p:nvCxnSpPr>
        <p:spPr>
          <a:xfrm flipH="1" flipV="1">
            <a:off x="4909731" y="3875599"/>
            <a:ext cx="933450" cy="886901"/>
          </a:xfrm>
          <a:prstGeom prst="straightConnector1">
            <a:avLst/>
          </a:pr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Tekstvak 37"/>
          <p:cNvSpPr txBox="1"/>
          <p:nvPr/>
        </p:nvSpPr>
        <p:spPr>
          <a:xfrm>
            <a:off x="2301697" y="5335076"/>
            <a:ext cx="3506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Several processes may influence the state of the variable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668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Property binding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endParaRPr lang="nl-BE" dirty="0">
              <a:solidFill>
                <a:srgbClr val="FF9DA4"/>
              </a:solidFill>
              <a:effectLst/>
            </a:endParaRPr>
          </a:p>
          <a:p>
            <a:r>
              <a:rPr lang="nl-BE" dirty="0" err="1" smtClean="0">
                <a:solidFill>
                  <a:srgbClr val="FF9DA4"/>
                </a:solidFill>
                <a:effectLst/>
              </a:rPr>
              <a:t>sidePane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visibleProperty</a:t>
            </a:r>
            <a:r>
              <a:rPr lang="nl-BE" dirty="0">
                <a:solidFill>
                  <a:srgbClr val="FFFFFF"/>
                </a:solidFill>
                <a:effectLst/>
              </a:rPr>
              <a:t>().</a:t>
            </a:r>
            <a:r>
              <a:rPr lang="nl-BE" dirty="0" smtClean="0">
                <a:solidFill>
                  <a:srgbClr val="BBDAFF"/>
                </a:solidFill>
                <a:effectLst/>
              </a:rPr>
              <a:t>bind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sidePaneVisible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);</a:t>
            </a:r>
          </a:p>
          <a:p>
            <a:endParaRPr lang="nl-BE" dirty="0">
              <a:solidFill>
                <a:srgbClr val="FFFFFF"/>
              </a:solidFill>
              <a:effectLst/>
            </a:endParaRPr>
          </a:p>
          <a:p>
            <a:r>
              <a:rPr lang="nl-BE" dirty="0" err="1" smtClean="0">
                <a:solidFill>
                  <a:srgbClr val="FF9DA4"/>
                </a:solidFill>
                <a:effectLst/>
              </a:rPr>
              <a:t>sidePaneVisible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addListener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(</a:t>
            </a:r>
          </a:p>
          <a:p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 (</a:t>
            </a:r>
            <a:r>
              <a:rPr lang="nl-BE" dirty="0" err="1">
                <a:solidFill>
                  <a:srgbClr val="FFFFFF"/>
                </a:solidFill>
                <a:effectLst/>
              </a:rPr>
              <a:t>arg</a:t>
            </a:r>
            <a:r>
              <a:rPr lang="nl-BE" dirty="0">
                <a:solidFill>
                  <a:srgbClr val="FFFFFF"/>
                </a:solidFill>
                <a:effectLst/>
              </a:rPr>
              <a:t>, </a:t>
            </a:r>
            <a:r>
              <a:rPr lang="nl-BE" dirty="0" err="1">
                <a:solidFill>
                  <a:srgbClr val="FFFFFF"/>
                </a:solidFill>
                <a:effectLst/>
              </a:rPr>
              <a:t>oldVal</a:t>
            </a:r>
            <a:r>
              <a:rPr lang="nl-BE" dirty="0">
                <a:solidFill>
                  <a:srgbClr val="FFFFFF"/>
                </a:solidFill>
                <a:effectLst/>
              </a:rPr>
              <a:t>, </a:t>
            </a:r>
            <a:r>
              <a:rPr lang="nl-BE" dirty="0" err="1">
                <a:solidFill>
                  <a:srgbClr val="FFFFFF"/>
                </a:solidFill>
                <a:effectLst/>
              </a:rPr>
              <a:t>newVal</a:t>
            </a:r>
            <a:r>
              <a:rPr lang="nl-BE" dirty="0">
                <a:solidFill>
                  <a:srgbClr val="FFFFFF"/>
                </a:solidFill>
                <a:effectLst/>
              </a:rPr>
              <a:t>) </a:t>
            </a:r>
            <a:r>
              <a:rPr lang="nl-BE" dirty="0">
                <a:solidFill>
                  <a:srgbClr val="EBBBFF"/>
                </a:solidFill>
                <a:effectLst/>
              </a:rPr>
              <a:t>-&gt;</a:t>
            </a:r>
            <a:r>
              <a:rPr lang="nl-BE" dirty="0">
                <a:solidFill>
                  <a:srgbClr val="FFFFFF"/>
                </a:solidFill>
                <a:effectLst/>
              </a:rPr>
              <a:t> {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   </a:t>
            </a:r>
            <a:r>
              <a:rPr lang="nl-BE" dirty="0" err="1" smtClean="0">
                <a:solidFill>
                  <a:srgbClr val="EBBBFF"/>
                </a:solidFill>
                <a:effectLst/>
              </a:rPr>
              <a:t>if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>
                <a:solidFill>
                  <a:srgbClr val="FFFFFF"/>
                </a:solidFill>
                <a:effectLst/>
              </a:rPr>
              <a:t>newVal</a:t>
            </a:r>
            <a:r>
              <a:rPr lang="nl-BE" dirty="0">
                <a:solidFill>
                  <a:srgbClr val="FFFFFF"/>
                </a:solidFill>
                <a:effectLst/>
              </a:rPr>
              <a:t>) {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     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stage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setWidth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ClockStyle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RADIUS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99FFFF"/>
                </a:solidFill>
                <a:effectLst/>
              </a:rPr>
              <a:t>+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 err="1">
                <a:solidFill>
                  <a:srgbClr val="FF9DA4"/>
                </a:solidFill>
                <a:effectLst/>
              </a:rPr>
              <a:t>ClockStyle</a:t>
            </a:r>
            <a:r>
              <a:rPr lang="nl-BE" dirty="0" err="1">
                <a:solidFill>
                  <a:srgbClr val="FFFFFF"/>
                </a:solidFill>
                <a:effectLst/>
              </a:rPr>
              <a:t>.</a:t>
            </a:r>
            <a:r>
              <a:rPr lang="nl-BE" dirty="0" err="1">
                <a:solidFill>
                  <a:srgbClr val="FF9DA4"/>
                </a:solidFill>
                <a:effectLst/>
              </a:rPr>
              <a:t>PANE_WIDTH</a:t>
            </a:r>
            <a:r>
              <a:rPr lang="nl-BE" dirty="0">
                <a:solidFill>
                  <a:srgbClr val="FFFFFF"/>
                </a:solidFill>
                <a:effectLst/>
              </a:rPr>
              <a:t>);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   } </a:t>
            </a:r>
            <a:r>
              <a:rPr lang="nl-BE" dirty="0" err="1">
                <a:solidFill>
                  <a:srgbClr val="EBBBFF"/>
                </a:solidFill>
                <a:effectLst/>
              </a:rPr>
              <a:t>else</a:t>
            </a:r>
            <a:r>
              <a:rPr lang="nl-BE" dirty="0">
                <a:solidFill>
                  <a:srgbClr val="FFFFFF"/>
                </a:solidFill>
                <a:effectLst/>
              </a:rPr>
              <a:t> {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     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stage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setWidth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ClockStyle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DIAM</a:t>
            </a:r>
            <a:r>
              <a:rPr lang="nl-BE" dirty="0">
                <a:solidFill>
                  <a:srgbClr val="FFFFFF"/>
                </a:solidFill>
                <a:effectLst/>
              </a:rPr>
              <a:t>);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   }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r>
              <a:rPr lang="nl-BE" dirty="0">
                <a:solidFill>
                  <a:srgbClr val="FFFFFF"/>
                </a:solidFill>
                <a:effectLst/>
              </a:rPr>
              <a:t/>
            </a:r>
            <a:br>
              <a:rPr lang="nl-BE" dirty="0">
                <a:solidFill>
                  <a:srgbClr val="FFFFFF"/>
                </a:solidFill>
                <a:effectLst/>
              </a:rPr>
            </a:br>
            <a:r>
              <a:rPr lang="nl-BE" dirty="0" smtClean="0">
                <a:solidFill>
                  <a:srgbClr val="FFFFFF"/>
                </a:solidFill>
                <a:effectLst/>
              </a:rPr>
              <a:t>    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Clock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setPos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(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Clock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getPos</a:t>
            </a:r>
            <a:r>
              <a:rPr lang="nl-BE" dirty="0">
                <a:solidFill>
                  <a:srgbClr val="FFFFFF"/>
                </a:solidFill>
                <a:effectLst/>
              </a:rPr>
              <a:t>());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  }</a:t>
            </a:r>
          </a:p>
          <a:p>
            <a:r>
              <a:rPr lang="nl-BE" dirty="0" smtClean="0">
                <a:solidFill>
                  <a:srgbClr val="FFFFFF"/>
                </a:solidFill>
                <a:effectLst/>
              </a:rPr>
              <a:t>);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FFFFFF"/>
                </a:solidFill>
                <a:effectLst/>
              </a:rPr>
              <a:t>...</a:t>
            </a:r>
            <a:endParaRPr lang="nl-BE" dirty="0">
              <a:solidFill>
                <a:srgbClr val="FFFFFF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nl-BE" dirty="0" err="1" smtClean="0">
                <a:solidFill>
                  <a:srgbClr val="FF9DA4"/>
                </a:solidFill>
                <a:effectLst/>
              </a:rPr>
              <a:t>view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setOnMouseClicked</a:t>
            </a:r>
            <a:r>
              <a:rPr lang="nl-BE" dirty="0" smtClean="0">
                <a:solidFill>
                  <a:srgbClr val="FFFFFF"/>
                </a:solidFill>
                <a:effectLst/>
              </a:rPr>
              <a:t>(e </a:t>
            </a:r>
            <a:r>
              <a:rPr lang="nl-BE" dirty="0">
                <a:solidFill>
                  <a:srgbClr val="EBBBFF"/>
                </a:solidFill>
                <a:effectLst/>
              </a:rPr>
              <a:t>-&gt;</a:t>
            </a:r>
            <a:r>
              <a:rPr lang="nl-BE" dirty="0">
                <a:solidFill>
                  <a:srgbClr val="FFFFFF"/>
                </a:solidFill>
                <a:effectLst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FF9DA4"/>
                </a:solidFill>
                <a:effectLst/>
              </a:rPr>
              <a:t>   </a:t>
            </a:r>
            <a:r>
              <a:rPr lang="nl-BE" dirty="0" err="1" smtClean="0">
                <a:solidFill>
                  <a:srgbClr val="FF9DA4"/>
                </a:solidFill>
                <a:effectLst/>
              </a:rPr>
              <a:t>sidePaneVisible</a:t>
            </a:r>
            <a:r>
              <a:rPr lang="nl-BE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dirty="0" err="1" smtClean="0">
                <a:solidFill>
                  <a:srgbClr val="BBDAFF"/>
                </a:solidFill>
                <a:effectLst/>
              </a:rPr>
              <a:t>set</a:t>
            </a:r>
            <a:r>
              <a:rPr lang="nl-BE" dirty="0">
                <a:solidFill>
                  <a:srgbClr val="FFFFFF"/>
                </a:solidFill>
                <a:effectLst/>
              </a:rPr>
              <a:t>(</a:t>
            </a:r>
            <a:r>
              <a:rPr lang="nl-BE" dirty="0">
                <a:solidFill>
                  <a:srgbClr val="99FFFF"/>
                </a:solidFill>
                <a:effectLst/>
              </a:rPr>
              <a:t>!</a:t>
            </a:r>
            <a:r>
              <a:rPr lang="nl-BE" dirty="0" err="1">
                <a:solidFill>
                  <a:srgbClr val="FF9DA4"/>
                </a:solidFill>
                <a:effectLst/>
              </a:rPr>
              <a:t>sidePaneVisible</a:t>
            </a:r>
            <a:r>
              <a:rPr lang="nl-BE" dirty="0" err="1">
                <a:solidFill>
                  <a:srgbClr val="FFFFFF"/>
                </a:solidFill>
                <a:effectLst/>
              </a:rPr>
              <a:t>.</a:t>
            </a:r>
            <a:r>
              <a:rPr lang="nl-BE" dirty="0" err="1">
                <a:solidFill>
                  <a:srgbClr val="BBDAFF"/>
                </a:solidFill>
                <a:effectLst/>
              </a:rPr>
              <a:t>getValue</a:t>
            </a:r>
            <a:r>
              <a:rPr lang="nl-BE" dirty="0">
                <a:solidFill>
                  <a:srgbClr val="FFFFFF"/>
                </a:solidFill>
                <a:effectLst/>
              </a:rPr>
              <a:t>());</a:t>
            </a:r>
          </a:p>
          <a:p>
            <a:pPr>
              <a:lnSpc>
                <a:spcPct val="120000"/>
              </a:lnSpc>
            </a:pPr>
            <a:r>
              <a:rPr lang="nl-BE" dirty="0" smtClean="0">
                <a:solidFill>
                  <a:srgbClr val="FFFFFF"/>
                </a:solidFill>
                <a:effectLst/>
              </a:rPr>
              <a:t>});</a:t>
            </a:r>
          </a:p>
          <a:p>
            <a:pPr>
              <a:lnSpc>
                <a:spcPct val="120000"/>
              </a:lnSpc>
            </a:pPr>
            <a:endParaRPr lang="nl-BE" dirty="0">
              <a:solidFill>
                <a:srgbClr val="FFFFFF"/>
              </a:solidFill>
              <a:effectLst/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>
          <a:xfrm>
            <a:off x="7705181" y="1021080"/>
            <a:ext cx="4375676" cy="5692987"/>
          </a:xfrm>
        </p:spPr>
        <p:txBody>
          <a:bodyPr>
            <a:normAutofit fontScale="92500" lnSpcReduction="10000"/>
          </a:bodyPr>
          <a:lstStyle/>
          <a:p>
            <a:r>
              <a:rPr lang="nl-BE" dirty="0" smtClean="0"/>
              <a:t>First, bind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visibility</a:t>
            </a:r>
            <a:r>
              <a:rPr lang="nl-BE" dirty="0" smtClean="0"/>
              <a:t> property of </a:t>
            </a:r>
            <a:r>
              <a:rPr lang="nl-BE" dirty="0" err="1" smtClean="0"/>
              <a:t>the</a:t>
            </a:r>
            <a:r>
              <a:rPr lang="nl-BE" dirty="0" smtClean="0"/>
              <a:t> node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variable</a:t>
            </a:r>
            <a:endParaRPr lang="nl-BE" dirty="0" smtClean="0"/>
          </a:p>
          <a:p>
            <a:r>
              <a:rPr lang="nl-BE" dirty="0" err="1" smtClean="0"/>
              <a:t>Then</a:t>
            </a:r>
            <a:r>
              <a:rPr lang="nl-BE" dirty="0" smtClean="0"/>
              <a:t> </a:t>
            </a:r>
            <a:r>
              <a:rPr lang="nl-BE" dirty="0" err="1" smtClean="0"/>
              <a:t>define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change </a:t>
            </a:r>
            <a:r>
              <a:rPr lang="nl-BE" dirty="0" err="1" smtClean="0"/>
              <a:t>listener</a:t>
            </a:r>
            <a:r>
              <a:rPr lang="nl-BE" dirty="0" smtClean="0"/>
              <a:t> </a:t>
            </a:r>
            <a:r>
              <a:rPr lang="nl-BE" dirty="0" err="1" smtClean="0"/>
              <a:t>using</a:t>
            </a:r>
            <a:r>
              <a:rPr lang="nl-BE" dirty="0"/>
              <a:t> </a:t>
            </a:r>
            <a:r>
              <a:rPr lang="nl-BE" dirty="0" smtClean="0"/>
              <a:t>a </a:t>
            </a:r>
            <a:r>
              <a:rPr lang="nl-BE" dirty="0" err="1" smtClean="0"/>
              <a:t>lambda</a:t>
            </a:r>
            <a:r>
              <a:rPr lang="nl-BE" dirty="0" smtClean="0"/>
              <a:t> </a:t>
            </a:r>
            <a:r>
              <a:rPr lang="nl-BE" dirty="0" err="1" smtClean="0"/>
              <a:t>expression</a:t>
            </a:r>
            <a:endParaRPr lang="nl-BE" dirty="0" smtClean="0"/>
          </a:p>
          <a:p>
            <a:r>
              <a:rPr lang="nl-BE" dirty="0" err="1" smtClean="0"/>
              <a:t>Now</a:t>
            </a:r>
            <a:r>
              <a:rPr lang="nl-BE" dirty="0" smtClean="0"/>
              <a:t>, </a:t>
            </a:r>
            <a:r>
              <a:rPr lang="nl-BE" dirty="0" err="1" smtClean="0"/>
              <a:t>all</a:t>
            </a:r>
            <a:r>
              <a:rPr lang="nl-BE" dirty="0" smtClean="0"/>
              <a:t> </a:t>
            </a:r>
            <a:r>
              <a:rPr lang="nl-BE" dirty="0" err="1" smtClean="0"/>
              <a:t>you</a:t>
            </a:r>
            <a:r>
              <a:rPr lang="nl-BE" dirty="0" smtClean="0"/>
              <a:t> </a:t>
            </a:r>
            <a:r>
              <a:rPr lang="nl-BE" dirty="0" err="1" smtClean="0"/>
              <a:t>need</a:t>
            </a:r>
            <a:r>
              <a:rPr lang="nl-BE" dirty="0" smtClean="0"/>
              <a:t> </a:t>
            </a:r>
            <a:r>
              <a:rPr lang="nl-BE" dirty="0" err="1" smtClean="0"/>
              <a:t>to</a:t>
            </a:r>
            <a:r>
              <a:rPr lang="nl-BE" dirty="0" smtClean="0"/>
              <a:t> do is </a:t>
            </a:r>
            <a:r>
              <a:rPr lang="nl-BE" dirty="0" err="1" smtClean="0"/>
              <a:t>to</a:t>
            </a:r>
            <a:r>
              <a:rPr lang="nl-BE" dirty="0" smtClean="0"/>
              <a:t> change </a:t>
            </a:r>
            <a:r>
              <a:rPr lang="nl-BE" dirty="0" err="1" smtClean="0"/>
              <a:t>the</a:t>
            </a:r>
            <a:r>
              <a:rPr lang="nl-BE" dirty="0" smtClean="0"/>
              <a:t> variables </a:t>
            </a:r>
            <a:r>
              <a:rPr lang="nl-BE" dirty="0" err="1" smtClean="0"/>
              <a:t>to</a:t>
            </a:r>
            <a:r>
              <a:rPr lang="nl-BE" dirty="0" smtClean="0"/>
              <a:t> trigger </a:t>
            </a:r>
            <a:r>
              <a:rPr lang="nl-BE" dirty="0" err="1" smtClean="0"/>
              <a:t>the</a:t>
            </a:r>
            <a:r>
              <a:rPr lang="nl-BE" dirty="0" smtClean="0"/>
              <a:t> downstream events</a:t>
            </a:r>
            <a:endParaRPr lang="en-US" dirty="0" smtClean="0"/>
          </a:p>
          <a:p>
            <a:r>
              <a:rPr lang="nl-BE" dirty="0" smtClean="0"/>
              <a:t>In order </a:t>
            </a:r>
            <a:r>
              <a:rPr lang="nl-BE" dirty="0" err="1" smtClean="0"/>
              <a:t>for</a:t>
            </a:r>
            <a:r>
              <a:rPr lang="nl-BE" dirty="0" smtClean="0"/>
              <a:t> property binding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work</a:t>
            </a:r>
            <a:r>
              <a:rPr lang="nl-BE" dirty="0" smtClean="0"/>
              <a:t> </a:t>
            </a:r>
            <a:r>
              <a:rPr lang="nl-BE" dirty="0" err="1" smtClean="0"/>
              <a:t>you</a:t>
            </a:r>
            <a:r>
              <a:rPr lang="nl-BE" dirty="0" smtClean="0"/>
              <a:t> </a:t>
            </a:r>
            <a:r>
              <a:rPr lang="nl-BE" dirty="0" err="1" smtClean="0"/>
              <a:t>need</a:t>
            </a:r>
            <a:r>
              <a:rPr lang="nl-BE" dirty="0" smtClean="0"/>
              <a:t>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use</a:t>
            </a:r>
            <a:r>
              <a:rPr lang="nl-BE" dirty="0" smtClean="0"/>
              <a:t> </a:t>
            </a:r>
            <a:r>
              <a:rPr lang="nl-BE" dirty="0" err="1" smtClean="0"/>
              <a:t>observable</a:t>
            </a:r>
            <a:r>
              <a:rPr lang="nl-BE" dirty="0" smtClean="0"/>
              <a:t> variables of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sz="1600" dirty="0" err="1" smtClean="0">
                <a:latin typeface="Consolas" panose="020B0609020204030204" pitchFamily="49" charset="0"/>
              </a:rPr>
              <a:t>javafx.beans.property</a:t>
            </a:r>
            <a:r>
              <a:rPr lang="nl-BE" sz="1600" dirty="0" smtClean="0">
                <a:latin typeface="Consolas" panose="020B0609020204030204" pitchFamily="49" charset="0"/>
              </a:rPr>
              <a:t> </a:t>
            </a:r>
            <a:r>
              <a:rPr lang="nl-BE" dirty="0" smtClean="0"/>
              <a:t>package</a:t>
            </a:r>
          </a:p>
          <a:p>
            <a:r>
              <a:rPr lang="nl-BE" sz="1600" dirty="0" err="1">
                <a:latin typeface="Consolas" panose="020B0609020204030204" pitchFamily="49" charset="0"/>
              </a:rPr>
              <a:t>SimpleBooleanProperty</a:t>
            </a:r>
            <a:r>
              <a:rPr lang="nl-BE" dirty="0"/>
              <a:t> </a:t>
            </a:r>
            <a:r>
              <a:rPr lang="nl-BE" dirty="0" err="1"/>
              <a:t>implements</a:t>
            </a:r>
            <a:r>
              <a:rPr lang="nl-BE" dirty="0"/>
              <a:t> </a:t>
            </a:r>
            <a:r>
              <a:rPr lang="nl-BE" sz="1600" dirty="0" err="1">
                <a:latin typeface="Consolas" panose="020B0609020204030204" pitchFamily="49" charset="0"/>
              </a:rPr>
              <a:t>ObservableBooleanValue</a:t>
            </a:r>
            <a:r>
              <a:rPr lang="nl-BE" dirty="0"/>
              <a:t> </a:t>
            </a:r>
            <a:r>
              <a:rPr lang="nl-BE" dirty="0" err="1"/>
              <a:t>which</a:t>
            </a:r>
            <a:r>
              <a:rPr lang="nl-BE" dirty="0"/>
              <a:t> </a:t>
            </a:r>
            <a:r>
              <a:rPr lang="nl-BE" dirty="0" err="1" smtClean="0"/>
              <a:t>inherits</a:t>
            </a:r>
            <a:r>
              <a:rPr lang="nl-BE" dirty="0" smtClean="0"/>
              <a:t> </a:t>
            </a:r>
            <a:r>
              <a:rPr lang="nl-BE" dirty="0" err="1" smtClean="0"/>
              <a:t>from</a:t>
            </a:r>
            <a:r>
              <a:rPr lang="nl-BE" dirty="0" smtClean="0"/>
              <a:t> superinterface </a:t>
            </a:r>
            <a:r>
              <a:rPr lang="nl-BE" sz="1600" dirty="0" err="1" smtClean="0">
                <a:latin typeface="Consolas" panose="020B0609020204030204" pitchFamily="49" charset="0"/>
              </a:rPr>
              <a:t>Observable</a:t>
            </a:r>
            <a:r>
              <a:rPr lang="nl-BE" dirty="0">
                <a:solidFill>
                  <a:srgbClr val="002451"/>
                </a:solidFill>
              </a:rPr>
              <a:t> </a:t>
            </a:r>
            <a:endParaRPr lang="nl-BE" dirty="0" smtClean="0">
              <a:solidFill>
                <a:srgbClr val="002451"/>
              </a:solidFill>
            </a:endParaRPr>
          </a:p>
          <a:p>
            <a:r>
              <a:rPr lang="nl-BE" dirty="0" err="1" smtClean="0">
                <a:solidFill>
                  <a:srgbClr val="002451"/>
                </a:solidFill>
              </a:rPr>
              <a:t>Interesting</a:t>
            </a:r>
            <a:r>
              <a:rPr lang="nl-BE" dirty="0" smtClean="0">
                <a:solidFill>
                  <a:srgbClr val="002451"/>
                </a:solidFill>
              </a:rPr>
              <a:t>: we </a:t>
            </a:r>
            <a:r>
              <a:rPr lang="nl-BE" dirty="0" err="1" smtClean="0">
                <a:solidFill>
                  <a:srgbClr val="002451"/>
                </a:solidFill>
              </a:rPr>
              <a:t>will</a:t>
            </a:r>
            <a:r>
              <a:rPr lang="nl-BE" dirty="0" smtClean="0">
                <a:solidFill>
                  <a:srgbClr val="002451"/>
                </a:solidFill>
              </a:rPr>
              <a:t> </a:t>
            </a:r>
            <a:r>
              <a:rPr lang="nl-BE" dirty="0" err="1" smtClean="0">
                <a:solidFill>
                  <a:srgbClr val="002451"/>
                </a:solidFill>
              </a:rPr>
              <a:t>also</a:t>
            </a:r>
            <a:r>
              <a:rPr lang="nl-BE" dirty="0" smtClean="0">
                <a:solidFill>
                  <a:srgbClr val="002451"/>
                </a:solidFill>
              </a:rPr>
              <a:t> </a:t>
            </a:r>
            <a:r>
              <a:rPr lang="nl-BE" dirty="0" err="1" smtClean="0">
                <a:solidFill>
                  <a:srgbClr val="002451"/>
                </a:solidFill>
              </a:rPr>
              <a:t>use</a:t>
            </a:r>
            <a:r>
              <a:rPr lang="nl-BE" dirty="0" smtClean="0">
                <a:solidFill>
                  <a:srgbClr val="002451"/>
                </a:solidFill>
              </a:rPr>
              <a:t> </a:t>
            </a:r>
            <a:r>
              <a:rPr lang="nl-BE" dirty="0" err="1" smtClean="0">
                <a:solidFill>
                  <a:srgbClr val="002451"/>
                </a:solidFill>
              </a:rPr>
              <a:t>observable</a:t>
            </a:r>
            <a:r>
              <a:rPr lang="nl-BE" dirty="0" smtClean="0">
                <a:solidFill>
                  <a:srgbClr val="002451"/>
                </a:solidFill>
              </a:rPr>
              <a:t> </a:t>
            </a:r>
            <a:r>
              <a:rPr lang="nl-BE" dirty="0" err="1" smtClean="0">
                <a:solidFill>
                  <a:srgbClr val="002451"/>
                </a:solidFill>
              </a:rPr>
              <a:t>collections</a:t>
            </a:r>
            <a:r>
              <a:rPr lang="nl-BE" dirty="0" smtClean="0">
                <a:solidFill>
                  <a:srgbClr val="002451"/>
                </a:solidFill>
              </a:rPr>
              <a:t> </a:t>
            </a:r>
            <a:r>
              <a:rPr lang="nl-BE" dirty="0" err="1" smtClean="0">
                <a:solidFill>
                  <a:srgbClr val="002451"/>
                </a:solidFill>
              </a:rPr>
              <a:t>to</a:t>
            </a:r>
            <a:r>
              <a:rPr lang="nl-BE" dirty="0" smtClean="0">
                <a:solidFill>
                  <a:srgbClr val="002451"/>
                </a:solidFill>
              </a:rPr>
              <a:t> update a </a:t>
            </a:r>
            <a:r>
              <a:rPr lang="nl-BE" sz="1600" dirty="0" err="1">
                <a:latin typeface="Consolas" panose="020B0609020204030204" pitchFamily="49" charset="0"/>
              </a:rPr>
              <a:t>ListView</a:t>
            </a:r>
            <a:endParaRPr lang="nl-BE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143328" y="1"/>
            <a:ext cx="7417405" cy="8286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2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EBBBFF"/>
                </a:solidFill>
                <a:effectLst/>
              </a:rPr>
              <a:t>public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>
                <a:solidFill>
                  <a:srgbClr val="EBBBFF"/>
                </a:solidFill>
                <a:effectLst/>
              </a:rPr>
              <a:t>static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>
                <a:solidFill>
                  <a:srgbClr val="EBBBFF"/>
                </a:solidFill>
                <a:effectLst/>
              </a:rPr>
              <a:t>BooleanProperty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>
                <a:solidFill>
                  <a:srgbClr val="FF9DA4"/>
                </a:solidFill>
                <a:effectLst/>
              </a:rPr>
              <a:t>sidePaneVisible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99FFFF"/>
                </a:solidFill>
                <a:effectLst/>
              </a:rPr>
              <a:t>=</a:t>
            </a:r>
            <a:endParaRPr lang="en-US" dirty="0" smtClean="0">
              <a:solidFill>
                <a:srgbClr val="FFFFFF"/>
              </a:solidFill>
              <a:effectLst/>
            </a:endParaRPr>
          </a:p>
          <a:p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dirty="0" smtClean="0">
                <a:solidFill>
                  <a:srgbClr val="EBBBFF"/>
                </a:solidFill>
                <a:effectLst/>
              </a:rPr>
              <a:t>new </a:t>
            </a:r>
            <a:r>
              <a:rPr lang="en-US" dirty="0" err="1" smtClean="0">
                <a:solidFill>
                  <a:srgbClr val="BBDAFF"/>
                </a:solidFill>
                <a:effectLst/>
              </a:rPr>
              <a:t>SimpleBooleanProperty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(</a:t>
            </a:r>
            <a:r>
              <a:rPr lang="en-US" dirty="0" smtClean="0">
                <a:solidFill>
                  <a:srgbClr val="FFC58F"/>
                </a:solidFill>
                <a:effectLst/>
              </a:rPr>
              <a:t>false</a:t>
            </a:r>
            <a:r>
              <a:rPr lang="en-US" dirty="0">
                <a:solidFill>
                  <a:srgbClr val="BBDAFF"/>
                </a:solidFill>
                <a:effectLst/>
              </a:rPr>
              <a:t>)</a:t>
            </a:r>
            <a:r>
              <a:rPr lang="en-US" dirty="0">
                <a:solidFill>
                  <a:srgbClr val="FFFFFF"/>
                </a:solidFill>
                <a:effectLst/>
              </a:rPr>
              <a:t>;</a:t>
            </a:r>
            <a:endParaRPr lang="nl-BE" dirty="0">
              <a:solidFill>
                <a:srgbClr val="FF9DA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8529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 smtClean="0"/>
              <a:t>What we will learn</a:t>
            </a:r>
            <a:endParaRPr lang="en-US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013" y="709366"/>
            <a:ext cx="2429797" cy="2426290"/>
          </a:xfrm>
          <a:prstGeom prst="rect">
            <a:avLst/>
          </a:prstGeom>
        </p:spPr>
      </p:pic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>
          <a:xfrm>
            <a:off x="7705726" y="1721434"/>
            <a:ext cx="4375676" cy="4992631"/>
          </a:xfrm>
        </p:spPr>
        <p:txBody>
          <a:bodyPr/>
          <a:lstStyle/>
          <a:p>
            <a:r>
              <a:rPr lang="en-US" dirty="0" smtClean="0"/>
              <a:t>Perform a functional and technical analysis dedicated to a GUI</a:t>
            </a:r>
          </a:p>
          <a:p>
            <a:r>
              <a:rPr lang="en-US" dirty="0" smtClean="0"/>
              <a:t>Create a </a:t>
            </a:r>
            <a:r>
              <a:rPr lang="en-US" dirty="0"/>
              <a:t>class </a:t>
            </a:r>
            <a:r>
              <a:rPr lang="en-US" dirty="0" smtClean="0"/>
              <a:t>structure and so-called scene graph that answers the requirements</a:t>
            </a:r>
          </a:p>
          <a:p>
            <a:r>
              <a:rPr lang="en-US" dirty="0" smtClean="0"/>
              <a:t>Explore the different types of elements that can be added to application</a:t>
            </a:r>
          </a:p>
          <a:p>
            <a:r>
              <a:rPr lang="en-US" dirty="0" smtClean="0"/>
              <a:t>Use different approaches to lay out visual elements on the screen</a:t>
            </a:r>
          </a:p>
          <a:p>
            <a:r>
              <a:rPr lang="en-US" dirty="0" smtClean="0"/>
              <a:t>Implement event handlers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078" y="5120027"/>
            <a:ext cx="3497935" cy="1421106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59" y="709365"/>
            <a:ext cx="2428796" cy="2425291"/>
          </a:xfrm>
          <a:prstGeom prst="rect">
            <a:avLst/>
          </a:prstGeom>
        </p:spPr>
      </p:pic>
      <p:pic>
        <p:nvPicPr>
          <p:cNvPr id="114" name="Afbeelding 1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079" y="3595713"/>
            <a:ext cx="3497934" cy="1421105"/>
          </a:xfrm>
          <a:prstGeom prst="rect">
            <a:avLst/>
          </a:prstGeom>
        </p:spPr>
      </p:pic>
      <p:pic>
        <p:nvPicPr>
          <p:cNvPr id="219" name="Afbeelding 21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2577" y="3595713"/>
            <a:ext cx="3497935" cy="1408231"/>
          </a:xfrm>
          <a:prstGeom prst="rect">
            <a:avLst/>
          </a:prstGeom>
        </p:spPr>
      </p:pic>
      <p:pic>
        <p:nvPicPr>
          <p:cNvPr id="220" name="Afbeelding 21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2577" y="5120027"/>
            <a:ext cx="3499028" cy="1519641"/>
          </a:xfrm>
          <a:prstGeom prst="rect">
            <a:avLst/>
          </a:prstGeom>
        </p:spPr>
      </p:pic>
      <p:sp>
        <p:nvSpPr>
          <p:cNvPr id="221" name="Pijl-links en -rechts 220"/>
          <p:cNvSpPr/>
          <p:nvPr/>
        </p:nvSpPr>
        <p:spPr>
          <a:xfrm>
            <a:off x="2932116" y="1721434"/>
            <a:ext cx="700755" cy="401151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2" name="Pijl-links en -rechts 221"/>
          <p:cNvSpPr/>
          <p:nvPr/>
        </p:nvSpPr>
        <p:spPr>
          <a:xfrm>
            <a:off x="6161401" y="1721434"/>
            <a:ext cx="700755" cy="401151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226" name="Groep 225"/>
          <p:cNvGrpSpPr/>
          <p:nvPr/>
        </p:nvGrpSpPr>
        <p:grpSpPr>
          <a:xfrm>
            <a:off x="7000739" y="1884544"/>
            <a:ext cx="283202" cy="74930"/>
            <a:chOff x="5990602" y="709365"/>
            <a:chExt cx="283202" cy="74930"/>
          </a:xfrm>
        </p:grpSpPr>
        <p:sp>
          <p:nvSpPr>
            <p:cNvPr id="223" name="Ovaal 222"/>
            <p:cNvSpPr/>
            <p:nvPr/>
          </p:nvSpPr>
          <p:spPr>
            <a:xfrm>
              <a:off x="5990602" y="709365"/>
              <a:ext cx="74930" cy="749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4" name="Ovaal 223"/>
            <p:cNvSpPr/>
            <p:nvPr/>
          </p:nvSpPr>
          <p:spPr>
            <a:xfrm>
              <a:off x="6094738" y="709365"/>
              <a:ext cx="74930" cy="749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5" name="Ovaal 224"/>
            <p:cNvSpPr/>
            <p:nvPr/>
          </p:nvSpPr>
          <p:spPr>
            <a:xfrm>
              <a:off x="6198874" y="709365"/>
              <a:ext cx="74930" cy="7493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27" name="Pijl-links en -rechts 226"/>
          <p:cNvSpPr/>
          <p:nvPr/>
        </p:nvSpPr>
        <p:spPr>
          <a:xfrm rot="5400000">
            <a:off x="3340044" y="2928677"/>
            <a:ext cx="700755" cy="401151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3517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976092" y="228592"/>
            <a:ext cx="5984007" cy="8310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EBBBFF"/>
                </a:solidFill>
                <a:effectLst/>
              </a:rPr>
              <a:t>Circle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>
                <a:solidFill>
                  <a:srgbClr val="FF9DA4"/>
                </a:solidFill>
                <a:effectLst/>
              </a:rPr>
              <a:t>border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>
                <a:solidFill>
                  <a:srgbClr val="99FFFF"/>
                </a:solidFill>
                <a:effectLst/>
              </a:rPr>
              <a:t>=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>
                <a:solidFill>
                  <a:srgbClr val="EBBBFF"/>
                </a:solidFill>
                <a:effectLst/>
              </a:rPr>
              <a:t>new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>
                <a:solidFill>
                  <a:srgbClr val="BBDAFF"/>
                </a:solidFill>
                <a:effectLst/>
              </a:rPr>
              <a:t>Circle(</a:t>
            </a:r>
            <a:r>
              <a:rPr lang="en-US" dirty="0" err="1">
                <a:solidFill>
                  <a:srgbClr val="FF9DA4"/>
                </a:solidFill>
                <a:effectLst/>
              </a:rPr>
              <a:t>ClockStyle</a:t>
            </a:r>
            <a:r>
              <a:rPr lang="en-US" dirty="0" err="1">
                <a:solidFill>
                  <a:srgbClr val="BBDAFF"/>
                </a:solidFill>
                <a:effectLst/>
              </a:rPr>
              <a:t>.</a:t>
            </a:r>
            <a:r>
              <a:rPr lang="en-US" dirty="0" err="1">
                <a:solidFill>
                  <a:srgbClr val="FF9DA4"/>
                </a:solidFill>
                <a:effectLst/>
              </a:rPr>
              <a:t>RADIUS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BBDAFF"/>
                </a:solidFill>
                <a:effectLst/>
              </a:rPr>
              <a:t> 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  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ClockStyle</a:t>
            </a:r>
            <a:r>
              <a:rPr lang="en-US" dirty="0" err="1" smtClean="0">
                <a:solidFill>
                  <a:srgbClr val="BBDAFF"/>
                </a:solidFill>
                <a:effectLst/>
              </a:rPr>
              <a:t>.</a:t>
            </a:r>
            <a:r>
              <a:rPr lang="en-US" dirty="0" err="1" smtClean="0">
                <a:solidFill>
                  <a:srgbClr val="FF9DA4"/>
                </a:solidFill>
                <a:effectLst/>
              </a:rPr>
              <a:t>RADIUS</a:t>
            </a:r>
            <a:r>
              <a:rPr lang="en-US" dirty="0">
                <a:solidFill>
                  <a:srgbClr val="BBDAFF"/>
                </a:solidFill>
                <a:effectLst/>
              </a:rPr>
              <a:t>, </a:t>
            </a:r>
            <a:r>
              <a:rPr lang="en-US" dirty="0" err="1">
                <a:solidFill>
                  <a:srgbClr val="FF9DA4"/>
                </a:solidFill>
                <a:effectLst/>
              </a:rPr>
              <a:t>ClockStyle</a:t>
            </a:r>
            <a:r>
              <a:rPr lang="en-US" dirty="0" err="1">
                <a:solidFill>
                  <a:srgbClr val="BBDAFF"/>
                </a:solidFill>
                <a:effectLst/>
              </a:rPr>
              <a:t>.</a:t>
            </a:r>
            <a:r>
              <a:rPr lang="en-US" dirty="0" err="1">
                <a:solidFill>
                  <a:srgbClr val="FF9DA4"/>
                </a:solidFill>
                <a:effectLst/>
              </a:rPr>
              <a:t>RADIUS</a:t>
            </a:r>
            <a:r>
              <a:rPr lang="en-US" dirty="0" smtClean="0">
                <a:solidFill>
                  <a:srgbClr val="BBDAFF"/>
                </a:solidFill>
                <a:effectLst/>
              </a:rPr>
              <a:t>)</a:t>
            </a:r>
            <a:r>
              <a:rPr lang="en-US" dirty="0" smtClean="0">
                <a:solidFill>
                  <a:srgbClr val="FFFFFF"/>
                </a:solidFill>
                <a:effectLst/>
              </a:rPr>
              <a:t>;</a:t>
            </a:r>
            <a:endParaRPr lang="en-US" dirty="0">
              <a:solidFill>
                <a:srgbClr val="FFFFFF"/>
              </a:solidFill>
              <a:effectLst/>
            </a:endParaRP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There are at least two approaches to adding scalable shapes in your application: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 err="1" smtClean="0"/>
              <a:t>Create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shapes</a:t>
            </a:r>
            <a:r>
              <a:rPr lang="nl-BE" dirty="0" smtClean="0"/>
              <a:t> </a:t>
            </a:r>
            <a:r>
              <a:rPr lang="nl-BE" dirty="0" err="1" smtClean="0"/>
              <a:t>individually</a:t>
            </a:r>
            <a:r>
              <a:rPr lang="nl-BE" dirty="0" smtClean="0"/>
              <a:t> </a:t>
            </a:r>
            <a:r>
              <a:rPr lang="nl-BE" dirty="0" err="1" smtClean="0"/>
              <a:t>from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Shape</a:t>
            </a:r>
            <a:r>
              <a:rPr lang="nl-BE" dirty="0" smtClean="0"/>
              <a:t> or Shape3D classes (OO)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 smtClean="0"/>
              <a:t>Reading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shape</a:t>
            </a:r>
            <a:r>
              <a:rPr lang="nl-BE" dirty="0" smtClean="0"/>
              <a:t>-files </a:t>
            </a:r>
            <a:r>
              <a:rPr lang="nl-BE" dirty="0" err="1" smtClean="0"/>
              <a:t>from</a:t>
            </a:r>
            <a:r>
              <a:rPr lang="nl-BE" dirty="0" smtClean="0"/>
              <a:t> </a:t>
            </a:r>
            <a:r>
              <a:rPr lang="nl-BE" dirty="0" err="1" smtClean="0"/>
              <a:t>other</a:t>
            </a:r>
            <a:r>
              <a:rPr lang="nl-BE" dirty="0" smtClean="0"/>
              <a:t> </a:t>
            </a:r>
            <a:r>
              <a:rPr lang="nl-BE" dirty="0" err="1" smtClean="0"/>
              <a:t>serialized</a:t>
            </a:r>
            <a:r>
              <a:rPr lang="nl-BE" dirty="0" smtClean="0"/>
              <a:t> format </a:t>
            </a:r>
            <a:r>
              <a:rPr lang="nl-BE" dirty="0" err="1" smtClean="0"/>
              <a:t>such</a:t>
            </a:r>
            <a:r>
              <a:rPr lang="nl-BE" dirty="0" smtClean="0"/>
              <a:t> as SVG</a:t>
            </a:r>
            <a:endParaRPr lang="en-US" dirty="0"/>
          </a:p>
        </p:txBody>
      </p:sp>
      <p:grpSp>
        <p:nvGrpSpPr>
          <p:cNvPr id="136" name="Groep 135"/>
          <p:cNvGrpSpPr/>
          <p:nvPr/>
        </p:nvGrpSpPr>
        <p:grpSpPr>
          <a:xfrm>
            <a:off x="9721049" y="5765264"/>
            <a:ext cx="1170011" cy="1029810"/>
            <a:chOff x="9721049" y="5828190"/>
            <a:chExt cx="1170011" cy="1029810"/>
          </a:xfrm>
        </p:grpSpPr>
        <p:grpSp>
          <p:nvGrpSpPr>
            <p:cNvPr id="137" name="Groep 136"/>
            <p:cNvGrpSpPr/>
            <p:nvPr/>
          </p:nvGrpSpPr>
          <p:grpSpPr>
            <a:xfrm>
              <a:off x="9721049" y="5828190"/>
              <a:ext cx="971234" cy="1029810"/>
              <a:chOff x="5172115" y="1349406"/>
              <a:chExt cx="971234" cy="1029810"/>
            </a:xfrm>
            <a:noFill/>
          </p:grpSpPr>
          <p:sp>
            <p:nvSpPr>
              <p:cNvPr id="139" name="Golf 138"/>
              <p:cNvSpPr/>
              <p:nvPr/>
            </p:nvSpPr>
            <p:spPr>
              <a:xfrm>
                <a:off x="5291095" y="1403171"/>
                <a:ext cx="852254" cy="426127"/>
              </a:xfrm>
              <a:prstGeom prst="wav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Wave1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 demo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0" name="Rechte verbindingslijn 139"/>
              <p:cNvCxnSpPr/>
              <p:nvPr/>
            </p:nvCxnSpPr>
            <p:spPr>
              <a:xfrm flipH="1">
                <a:off x="5172115" y="1349406"/>
                <a:ext cx="21322" cy="1029810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8" name="Tekstvak 137"/>
            <p:cNvSpPr txBox="1"/>
            <p:nvPr/>
          </p:nvSpPr>
          <p:spPr>
            <a:xfrm>
              <a:off x="9815701" y="6488668"/>
              <a:ext cx="1075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 smtClean="0">
                  <a:solidFill>
                    <a:schemeClr val="bg1"/>
                  </a:solidFill>
                </a:rPr>
                <a:t>javafx_03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763" y="1982359"/>
            <a:ext cx="2866667" cy="287619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Scalable</a:t>
            </a:r>
            <a:r>
              <a:rPr lang="nl-BE" dirty="0" smtClean="0"/>
              <a:t> </a:t>
            </a:r>
            <a:r>
              <a:rPr lang="nl-BE" dirty="0" err="1" smtClean="0"/>
              <a:t>Vectors</a:t>
            </a:r>
            <a:endParaRPr lang="en-US" dirty="0"/>
          </a:p>
        </p:txBody>
      </p:sp>
      <p:sp>
        <p:nvSpPr>
          <p:cNvPr id="6" name="Vrije vorm 5"/>
          <p:cNvSpPr/>
          <p:nvPr/>
        </p:nvSpPr>
        <p:spPr>
          <a:xfrm>
            <a:off x="734602" y="555477"/>
            <a:ext cx="1794953" cy="2503917"/>
          </a:xfrm>
          <a:custGeom>
            <a:avLst/>
            <a:gdLst>
              <a:gd name="connsiteX0" fmla="*/ 410534 w 1794953"/>
              <a:gd name="connsiteY0" fmla="*/ 0 h 2503917"/>
              <a:gd name="connsiteX1" fmla="*/ 85794 w 1794953"/>
              <a:gd name="connsiteY1" fmla="*/ 1504059 h 2503917"/>
              <a:gd name="connsiteX2" fmla="*/ 1794953 w 1794953"/>
              <a:gd name="connsiteY2" fmla="*/ 2503917 h 250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4953" h="2503917">
                <a:moveTo>
                  <a:pt x="410534" y="0"/>
                </a:moveTo>
                <a:cubicBezTo>
                  <a:pt x="132795" y="543370"/>
                  <a:pt x="-144943" y="1086740"/>
                  <a:pt x="85794" y="1504059"/>
                </a:cubicBezTo>
                <a:cubicBezTo>
                  <a:pt x="316530" y="1921379"/>
                  <a:pt x="1055741" y="2212648"/>
                  <a:pt x="1794953" y="2503917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jdelijke aanduiding voor inhoud 3"/>
          <p:cNvSpPr txBox="1">
            <a:spLocks/>
          </p:cNvSpPr>
          <p:nvPr/>
        </p:nvSpPr>
        <p:spPr>
          <a:xfrm>
            <a:off x="4308952" y="1385156"/>
            <a:ext cx="3134435" cy="282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12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>
                <a:solidFill>
                  <a:srgbClr val="EBBBFF"/>
                </a:solidFill>
                <a:effectLst/>
              </a:rPr>
              <a:t>Line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 err="1">
                <a:solidFill>
                  <a:srgbClr val="FF9DA4"/>
                </a:solidFill>
                <a:effectLst/>
              </a:rPr>
              <a:t>tick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99FFFF"/>
                </a:solidFill>
                <a:effectLst/>
              </a:rPr>
              <a:t>=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EBBBFF"/>
                </a:solidFill>
                <a:effectLst/>
              </a:rPr>
              <a:t>new</a:t>
            </a:r>
            <a:r>
              <a:rPr lang="nl-BE" dirty="0">
                <a:solidFill>
                  <a:srgbClr val="FFFFFF"/>
                </a:solidFill>
                <a:effectLst/>
              </a:rPr>
              <a:t> </a:t>
            </a:r>
            <a:r>
              <a:rPr lang="nl-BE" dirty="0">
                <a:solidFill>
                  <a:srgbClr val="BBDAFF"/>
                </a:solidFill>
                <a:effectLst/>
              </a:rPr>
              <a:t>Line()</a:t>
            </a:r>
            <a:r>
              <a:rPr lang="nl-BE" dirty="0">
                <a:solidFill>
                  <a:srgbClr val="FFFFFF"/>
                </a:solidFill>
                <a:effectLst/>
              </a:rPr>
              <a:t>;</a:t>
            </a:r>
          </a:p>
        </p:txBody>
      </p:sp>
      <p:sp>
        <p:nvSpPr>
          <p:cNvPr id="8" name="Vrije vorm 7"/>
          <p:cNvSpPr/>
          <p:nvPr/>
        </p:nvSpPr>
        <p:spPr>
          <a:xfrm>
            <a:off x="3621263" y="1478422"/>
            <a:ext cx="762730" cy="734939"/>
          </a:xfrm>
          <a:custGeom>
            <a:avLst/>
            <a:gdLst>
              <a:gd name="connsiteX0" fmla="*/ 762730 w 762730"/>
              <a:gd name="connsiteY0" fmla="*/ 0 h 734939"/>
              <a:gd name="connsiteX1" fmla="*/ 53429 w 762730"/>
              <a:gd name="connsiteY1" fmla="*/ 128187 h 734939"/>
              <a:gd name="connsiteX2" fmla="*/ 104703 w 762730"/>
              <a:gd name="connsiteY2" fmla="*/ 734939 h 73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730" h="734939">
                <a:moveTo>
                  <a:pt x="762730" y="0"/>
                </a:moveTo>
                <a:cubicBezTo>
                  <a:pt x="462915" y="2848"/>
                  <a:pt x="163100" y="5697"/>
                  <a:pt x="53429" y="128187"/>
                </a:cubicBezTo>
                <a:cubicBezTo>
                  <a:pt x="-56242" y="250677"/>
                  <a:pt x="24230" y="492808"/>
                  <a:pt x="104703" y="734939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  <a:effectLst>
            <a:outerShdw blurRad="88900" dist="711200" dir="2700000" sx="160000" sy="16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Vrije vorm 9"/>
          <p:cNvSpPr/>
          <p:nvPr/>
        </p:nvSpPr>
        <p:spPr>
          <a:xfrm>
            <a:off x="3664320" y="2032293"/>
            <a:ext cx="87784" cy="181068"/>
          </a:xfrm>
          <a:custGeom>
            <a:avLst/>
            <a:gdLst>
              <a:gd name="connsiteX0" fmla="*/ 0 w 87784"/>
              <a:gd name="connsiteY0" fmla="*/ 0 h 181068"/>
              <a:gd name="connsiteX1" fmla="*/ 76913 w 87784"/>
              <a:gd name="connsiteY1" fmla="*/ 162370 h 181068"/>
              <a:gd name="connsiteX2" fmla="*/ 85458 w 87784"/>
              <a:gd name="connsiteY2" fmla="*/ 170916 h 181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84" h="181068">
                <a:moveTo>
                  <a:pt x="0" y="0"/>
                </a:moveTo>
                <a:lnTo>
                  <a:pt x="76913" y="162370"/>
                </a:lnTo>
                <a:cubicBezTo>
                  <a:pt x="91156" y="190856"/>
                  <a:pt x="88307" y="180886"/>
                  <a:pt x="85458" y="170916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jdelijke aanduiding voor inhoud 3"/>
          <p:cNvSpPr txBox="1">
            <a:spLocks/>
          </p:cNvSpPr>
          <p:nvPr/>
        </p:nvSpPr>
        <p:spPr>
          <a:xfrm>
            <a:off x="1534728" y="5173580"/>
            <a:ext cx="5698529" cy="1063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ln>
                  <a:noFill/>
                </a:ln>
                <a:solidFill>
                  <a:srgbClr val="EBBBFF"/>
                </a:solidFill>
                <a:effectLst/>
                <a:latin typeface="Consolas" panose="020B0609020204030204" pitchFamily="49" charset="0"/>
              </a:defRPr>
            </a:lvl1pPr>
            <a:lvl2pPr indent="0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ln>
                  <a:noFill/>
                </a:ln>
                <a:effectLst/>
                <a:latin typeface="Consolas" panose="020B0609020204030204" pitchFamily="49" charset="0"/>
              </a:defRPr>
            </a:lvl2pPr>
            <a:lvl3pPr indent="0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ln>
                  <a:noFill/>
                </a:ln>
                <a:effectLst/>
                <a:latin typeface="Consolas" panose="020B0609020204030204" pitchFamily="49" charset="0"/>
              </a:defRPr>
            </a:lvl3pPr>
            <a:lvl4pPr indent="0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>
                <a:ln>
                  <a:noFill/>
                </a:ln>
                <a:effectLst/>
                <a:latin typeface="Consolas" panose="020B0609020204030204" pitchFamily="49" charset="0"/>
              </a:defRPr>
            </a:lvl4pPr>
            <a:lvl5pPr indent="0">
              <a:lnSpc>
                <a:spcPts val="12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>
                <a:ln>
                  <a:noFill/>
                </a:ln>
                <a:effectLst/>
                <a:latin typeface="Consolas" panose="020B0609020204030204" pitchFamily="49" charset="0"/>
              </a:defRPr>
            </a:lvl5pPr>
            <a:lvl6pPr marL="25146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defRPr>
            </a:lvl6pPr>
            <a:lvl7pPr marL="29718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defRPr>
            </a:lvl7pPr>
            <a:lvl8pPr marL="34290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defRPr>
            </a:lvl8pPr>
            <a:lvl9pPr marL="38862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defRPr>
            </a:lvl9pPr>
          </a:lstStyle>
          <a:p>
            <a:r>
              <a:rPr lang="nl-BE" dirty="0" err="1"/>
              <a:t>SVGPath</a:t>
            </a:r>
            <a:r>
              <a:rPr lang="nl-BE" dirty="0"/>
              <a:t> </a:t>
            </a:r>
            <a:r>
              <a:rPr lang="nl-BE" dirty="0" err="1"/>
              <a:t>handPath</a:t>
            </a:r>
            <a:r>
              <a:rPr lang="nl-BE" dirty="0"/>
              <a:t> = new </a:t>
            </a:r>
            <a:r>
              <a:rPr lang="nl-BE" dirty="0" err="1"/>
              <a:t>SVGPath</a:t>
            </a:r>
            <a:r>
              <a:rPr lang="nl-BE" dirty="0" smtClean="0"/>
              <a:t>();</a:t>
            </a:r>
          </a:p>
          <a:p>
            <a:r>
              <a:rPr lang="nl-BE" dirty="0" err="1">
                <a:solidFill>
                  <a:srgbClr val="FF9DA4"/>
                </a:solidFill>
              </a:rPr>
              <a:t>handPath</a:t>
            </a:r>
            <a:r>
              <a:rPr lang="nl-BE" dirty="0" err="1">
                <a:solidFill>
                  <a:srgbClr val="FFFFFF"/>
                </a:solidFill>
              </a:rPr>
              <a:t>.</a:t>
            </a:r>
            <a:r>
              <a:rPr lang="nl-BE" dirty="0" err="1">
                <a:solidFill>
                  <a:srgbClr val="BBDAFF"/>
                </a:solidFill>
              </a:rPr>
              <a:t>setContent</a:t>
            </a:r>
            <a:r>
              <a:rPr lang="nl-BE" dirty="0">
                <a:solidFill>
                  <a:srgbClr val="FFFFFF"/>
                </a:solidFill>
              </a:rPr>
              <a:t>(</a:t>
            </a:r>
            <a:r>
              <a:rPr lang="nl-BE" dirty="0" err="1">
                <a:solidFill>
                  <a:srgbClr val="BBDAFF"/>
                </a:solidFill>
              </a:rPr>
              <a:t>getHandPath</a:t>
            </a:r>
            <a:r>
              <a:rPr lang="nl-BE" dirty="0">
                <a:solidFill>
                  <a:srgbClr val="BBDAFF"/>
                </a:solidFill>
              </a:rPr>
              <a:t>(</a:t>
            </a:r>
            <a:r>
              <a:rPr lang="nl-BE" dirty="0">
                <a:solidFill>
                  <a:srgbClr val="D1F1A9"/>
                </a:solidFill>
              </a:rPr>
              <a:t>"</a:t>
            </a:r>
            <a:r>
              <a:rPr lang="nl-BE" dirty="0" err="1">
                <a:solidFill>
                  <a:srgbClr val="D1F1A9"/>
                </a:solidFill>
              </a:rPr>
              <a:t>SimpleHand</a:t>
            </a:r>
            <a:r>
              <a:rPr lang="nl-BE" dirty="0">
                <a:solidFill>
                  <a:srgbClr val="D1F1A9"/>
                </a:solidFill>
              </a:rPr>
              <a:t>"</a:t>
            </a:r>
            <a:r>
              <a:rPr lang="nl-BE" dirty="0">
                <a:solidFill>
                  <a:srgbClr val="BBDAFF"/>
                </a:solidFill>
              </a:rPr>
              <a:t>)</a:t>
            </a:r>
            <a:r>
              <a:rPr lang="nl-BE" dirty="0">
                <a:solidFill>
                  <a:srgbClr val="FFFFFF"/>
                </a:solidFill>
              </a:rPr>
              <a:t>);</a:t>
            </a:r>
          </a:p>
          <a:p>
            <a:endParaRPr lang="nl-BE" dirty="0"/>
          </a:p>
        </p:txBody>
      </p:sp>
      <p:sp>
        <p:nvSpPr>
          <p:cNvPr id="11" name="Vrije vorm 10"/>
          <p:cNvSpPr/>
          <p:nvPr/>
        </p:nvSpPr>
        <p:spPr>
          <a:xfrm>
            <a:off x="1962958" y="3495230"/>
            <a:ext cx="1429722" cy="1649338"/>
          </a:xfrm>
          <a:custGeom>
            <a:avLst/>
            <a:gdLst>
              <a:gd name="connsiteX0" fmla="*/ 11121 w 1429722"/>
              <a:gd name="connsiteY0" fmla="*/ 1649338 h 1649338"/>
              <a:gd name="connsiteX1" fmla="*/ 207674 w 1429722"/>
              <a:gd name="connsiteY1" fmla="*/ 717847 h 1649338"/>
              <a:gd name="connsiteX2" fmla="*/ 1429722 w 1429722"/>
              <a:gd name="connsiteY2" fmla="*/ 0 h 164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9722" h="1649338">
                <a:moveTo>
                  <a:pt x="11121" y="1649338"/>
                </a:moveTo>
                <a:cubicBezTo>
                  <a:pt x="-8819" y="1321037"/>
                  <a:pt x="-28759" y="992737"/>
                  <a:pt x="207674" y="717847"/>
                </a:cubicBezTo>
                <a:cubicBezTo>
                  <a:pt x="444107" y="442957"/>
                  <a:pt x="936914" y="221478"/>
                  <a:pt x="1429722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rije vorm 12"/>
          <p:cNvSpPr/>
          <p:nvPr/>
        </p:nvSpPr>
        <p:spPr>
          <a:xfrm>
            <a:off x="2643188" y="3445669"/>
            <a:ext cx="678656" cy="416719"/>
          </a:xfrm>
          <a:custGeom>
            <a:avLst/>
            <a:gdLst>
              <a:gd name="connsiteX0" fmla="*/ 0 w 678656"/>
              <a:gd name="connsiteY0" fmla="*/ 416719 h 416719"/>
              <a:gd name="connsiteX1" fmla="*/ 545306 w 678656"/>
              <a:gd name="connsiteY1" fmla="*/ 257175 h 416719"/>
              <a:gd name="connsiteX2" fmla="*/ 678656 w 678656"/>
              <a:gd name="connsiteY2" fmla="*/ 0 h 41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656" h="416719">
                <a:moveTo>
                  <a:pt x="0" y="416719"/>
                </a:moveTo>
                <a:cubicBezTo>
                  <a:pt x="216098" y="371673"/>
                  <a:pt x="432197" y="326628"/>
                  <a:pt x="545306" y="257175"/>
                </a:cubicBezTo>
                <a:cubicBezTo>
                  <a:pt x="658415" y="187722"/>
                  <a:pt x="668535" y="93861"/>
                  <a:pt x="678656" y="0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8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Transformations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>
          <a:xfrm>
            <a:off x="7705726" y="1270001"/>
            <a:ext cx="4375676" cy="5444066"/>
          </a:xfrm>
        </p:spPr>
        <p:txBody>
          <a:bodyPr/>
          <a:lstStyle/>
          <a:p>
            <a:r>
              <a:rPr lang="nl-BE" dirty="0" smtClean="0"/>
              <a:t>We </a:t>
            </a:r>
            <a:r>
              <a:rPr lang="nl-BE" dirty="0" err="1" smtClean="0"/>
              <a:t>used</a:t>
            </a:r>
            <a:r>
              <a:rPr lang="nl-BE" dirty="0" smtClean="0"/>
              <a:t> </a:t>
            </a:r>
            <a:r>
              <a:rPr lang="nl-BE" dirty="0" err="1" smtClean="0"/>
              <a:t>trasnformations</a:t>
            </a:r>
            <a:r>
              <a:rPr lang="nl-BE" dirty="0" smtClean="0"/>
              <a:t>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rotate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handles of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clock</a:t>
            </a:r>
            <a:endParaRPr lang="nl-BE" dirty="0" smtClean="0"/>
          </a:p>
          <a:p>
            <a:r>
              <a:rPr lang="nl-BE" dirty="0" smtClean="0"/>
              <a:t>The </a:t>
            </a:r>
            <a:r>
              <a:rPr lang="nl-BE" dirty="0" err="1" smtClean="0"/>
              <a:t>following</a:t>
            </a:r>
            <a:r>
              <a:rPr lang="nl-BE" dirty="0" smtClean="0"/>
              <a:t> </a:t>
            </a:r>
            <a:r>
              <a:rPr lang="nl-BE" dirty="0" err="1" smtClean="0"/>
              <a:t>transformations</a:t>
            </a:r>
            <a:r>
              <a:rPr lang="nl-BE" dirty="0" smtClean="0"/>
              <a:t> are </a:t>
            </a:r>
            <a:r>
              <a:rPr lang="nl-BE" dirty="0" err="1" smtClean="0"/>
              <a:t>available</a:t>
            </a:r>
            <a:r>
              <a:rPr lang="nl-BE" dirty="0" smtClean="0"/>
              <a:t> out-of-</a:t>
            </a:r>
            <a:r>
              <a:rPr lang="nl-BE" dirty="0" err="1" smtClean="0"/>
              <a:t>the</a:t>
            </a:r>
            <a:r>
              <a:rPr lang="nl-BE" dirty="0" smtClean="0"/>
              <a:t>-box (</a:t>
            </a:r>
            <a:r>
              <a:rPr lang="nl-BE" dirty="0" err="1" smtClean="0"/>
              <a:t>from</a:t>
            </a:r>
            <a:r>
              <a:rPr lang="nl-BE" dirty="0" smtClean="0"/>
              <a:t> </a:t>
            </a:r>
            <a:r>
              <a:rPr lang="nl-BE" sz="1600" dirty="0" err="1" smtClean="0">
                <a:latin typeface="Consolas" panose="020B0609020204030204" pitchFamily="49" charset="0"/>
              </a:rPr>
              <a:t>javafx.scene.transform</a:t>
            </a:r>
            <a:r>
              <a:rPr lang="nl-BE" dirty="0" smtClean="0"/>
              <a:t>):</a:t>
            </a:r>
          </a:p>
          <a:p>
            <a:pPr lvl="1"/>
            <a:r>
              <a:rPr lang="en-US" dirty="0" smtClean="0"/>
              <a:t>Affine</a:t>
            </a:r>
          </a:p>
          <a:p>
            <a:pPr lvl="1"/>
            <a:r>
              <a:rPr lang="en-US" dirty="0" smtClean="0"/>
              <a:t>Rotate</a:t>
            </a:r>
          </a:p>
          <a:p>
            <a:pPr lvl="1"/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Shear</a:t>
            </a:r>
          </a:p>
          <a:p>
            <a:pPr lvl="1"/>
            <a:r>
              <a:rPr lang="en-US" dirty="0" smtClean="0"/>
              <a:t>Translate</a:t>
            </a:r>
            <a:endParaRPr lang="en-US" dirty="0"/>
          </a:p>
        </p:txBody>
      </p:sp>
      <p:pic>
        <p:nvPicPr>
          <p:cNvPr id="45060" name="Picture 4" descr="Afbeeldingsresultaat voor javafx transform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129281"/>
            <a:ext cx="24860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2" name="Picture 6" descr="Afbeeldingsresultaat voor javafx transformati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0" y="129282"/>
            <a:ext cx="2578100" cy="185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Picture 8" descr="Afbeeldingsresultaat voor javafx transformations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70" b="20551"/>
          <a:stretch/>
        </p:blipFill>
        <p:spPr bwMode="auto">
          <a:xfrm>
            <a:off x="1279525" y="2066925"/>
            <a:ext cx="5140325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J6Wpmg9hYVo"/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279525" y="3623570"/>
            <a:ext cx="5140325" cy="28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4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The Application -</a:t>
            </a:r>
            <a:br>
              <a:rPr lang="nl-BE" dirty="0" smtClean="0"/>
            </a:br>
            <a:r>
              <a:rPr lang="nl-BE" dirty="0" err="1" smtClean="0"/>
              <a:t>SidePanel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ep 4"/>
          <p:cNvGrpSpPr/>
          <p:nvPr/>
        </p:nvGrpSpPr>
        <p:grpSpPr>
          <a:xfrm>
            <a:off x="1301378" y="2055575"/>
            <a:ext cx="5143222" cy="2047099"/>
            <a:chOff x="-923647" y="255058"/>
            <a:chExt cx="8280068" cy="3295622"/>
          </a:xfrm>
        </p:grpSpPr>
        <p:sp>
          <p:nvSpPr>
            <p:cNvPr id="6" name="Rechthoek 5"/>
            <p:cNvSpPr/>
            <p:nvPr/>
          </p:nvSpPr>
          <p:spPr>
            <a:xfrm>
              <a:off x="754815" y="336431"/>
              <a:ext cx="6601606" cy="3018600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al 6"/>
            <p:cNvSpPr/>
            <p:nvPr/>
          </p:nvSpPr>
          <p:spPr>
            <a:xfrm>
              <a:off x="-923647" y="255058"/>
              <a:ext cx="3295622" cy="3295622"/>
            </a:xfrm>
            <a:prstGeom prst="ellipse">
              <a:avLst/>
            </a:prstGeom>
            <a:solidFill>
              <a:sysClr val="window" lastClr="FFFFFF"/>
            </a:solidFill>
            <a:ln w="3175" cap="flat" cmpd="thinThick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050" b="0" i="0" u="none" strike="noStrike" kern="0" cap="none" spc="0" normalizeH="0" baseline="0" noProof="0" dirty="0" smtClean="0">
                <a:ln w="73025" cmpd="thickThin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kstvak 7"/>
          <p:cNvSpPr txBox="1"/>
          <p:nvPr/>
        </p:nvSpPr>
        <p:spPr>
          <a:xfrm>
            <a:off x="4063757" y="1747798"/>
            <a:ext cx="1851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SidePane.java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9" name="Vrije vorm 8"/>
          <p:cNvSpPr/>
          <p:nvPr/>
        </p:nvSpPr>
        <p:spPr>
          <a:xfrm>
            <a:off x="3832124" y="1782752"/>
            <a:ext cx="292201" cy="303223"/>
          </a:xfrm>
          <a:custGeom>
            <a:avLst/>
            <a:gdLst>
              <a:gd name="connsiteX0" fmla="*/ 292201 w 292201"/>
              <a:gd name="connsiteY0" fmla="*/ 55573 h 303223"/>
              <a:gd name="connsiteX1" fmla="*/ 6451 w 292201"/>
              <a:gd name="connsiteY1" fmla="*/ 17473 h 303223"/>
              <a:gd name="connsiteX2" fmla="*/ 120751 w 292201"/>
              <a:gd name="connsiteY2" fmla="*/ 303223 h 30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201" h="303223">
                <a:moveTo>
                  <a:pt x="292201" y="55573"/>
                </a:moveTo>
                <a:cubicBezTo>
                  <a:pt x="163613" y="15885"/>
                  <a:pt x="35026" y="-23802"/>
                  <a:pt x="6451" y="17473"/>
                </a:cubicBezTo>
                <a:cubicBezTo>
                  <a:pt x="-22124" y="58748"/>
                  <a:pt x="49313" y="180985"/>
                  <a:pt x="120751" y="30322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Vierkante haak rechts 9"/>
          <p:cNvSpPr/>
          <p:nvPr/>
        </p:nvSpPr>
        <p:spPr>
          <a:xfrm rot="5400000">
            <a:off x="3831133" y="2557573"/>
            <a:ext cx="199930" cy="5259441"/>
          </a:xfrm>
          <a:prstGeom prst="rightBracke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kstvak 10"/>
          <p:cNvSpPr txBox="1"/>
          <p:nvPr/>
        </p:nvSpPr>
        <p:spPr>
          <a:xfrm>
            <a:off x="3188773" y="5497387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Clock.java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grpSp>
        <p:nvGrpSpPr>
          <p:cNvPr id="12" name="Groep 11"/>
          <p:cNvGrpSpPr/>
          <p:nvPr/>
        </p:nvGrpSpPr>
        <p:grpSpPr>
          <a:xfrm>
            <a:off x="2122103" y="3424865"/>
            <a:ext cx="354397" cy="200316"/>
            <a:chOff x="-30451" y="4087429"/>
            <a:chExt cx="443726" cy="250807"/>
          </a:xfrm>
        </p:grpSpPr>
        <p:sp>
          <p:nvSpPr>
            <p:cNvPr id="13" name="Gelijkbenige driehoek 12"/>
            <p:cNvSpPr/>
            <p:nvPr/>
          </p:nvSpPr>
          <p:spPr>
            <a:xfrm>
              <a:off x="-30451" y="4093787"/>
              <a:ext cx="239346" cy="235424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  <p:sp>
          <p:nvSpPr>
            <p:cNvPr id="14" name="Rechthoek 13"/>
            <p:cNvSpPr/>
            <p:nvPr/>
          </p:nvSpPr>
          <p:spPr>
            <a:xfrm>
              <a:off x="233328" y="4090387"/>
              <a:ext cx="56809" cy="24784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  <p:sp>
          <p:nvSpPr>
            <p:cNvPr id="15" name="Traan 14"/>
            <p:cNvSpPr/>
            <p:nvPr/>
          </p:nvSpPr>
          <p:spPr>
            <a:xfrm rot="13500000">
              <a:off x="225053" y="4087429"/>
              <a:ext cx="188222" cy="188222"/>
            </a:xfrm>
            <a:prstGeom prst="teardrop">
              <a:avLst>
                <a:gd name="adj" fmla="val 48114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BE"/>
            </a:p>
          </p:txBody>
        </p:sp>
      </p:grpSp>
      <p:sp>
        <p:nvSpPr>
          <p:cNvPr id="16" name="Tekstvak 15"/>
          <p:cNvSpPr txBox="1"/>
          <p:nvPr/>
        </p:nvSpPr>
        <p:spPr>
          <a:xfrm>
            <a:off x="-90085" y="2691758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400" dirty="0" smtClean="0">
                <a:latin typeface="Segoe Script" panose="030B0504020000000003" pitchFamily="66" charset="0"/>
              </a:rPr>
              <a:t>logo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17" name="Vrije vorm 16"/>
          <p:cNvSpPr/>
          <p:nvPr/>
        </p:nvSpPr>
        <p:spPr>
          <a:xfrm>
            <a:off x="1085850" y="2771264"/>
            <a:ext cx="1241919" cy="514861"/>
          </a:xfrm>
          <a:custGeom>
            <a:avLst/>
            <a:gdLst>
              <a:gd name="connsiteX0" fmla="*/ 0 w 1241919"/>
              <a:gd name="connsiteY0" fmla="*/ 38611 h 514861"/>
              <a:gd name="connsiteX1" fmla="*/ 1095375 w 1241919"/>
              <a:gd name="connsiteY1" fmla="*/ 48136 h 514861"/>
              <a:gd name="connsiteX2" fmla="*/ 1200150 w 1241919"/>
              <a:gd name="connsiteY2" fmla="*/ 514861 h 51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1919" h="514861">
                <a:moveTo>
                  <a:pt x="0" y="38611"/>
                </a:moveTo>
                <a:cubicBezTo>
                  <a:pt x="447675" y="3686"/>
                  <a:pt x="895350" y="-31239"/>
                  <a:pt x="1095375" y="48136"/>
                </a:cubicBezTo>
                <a:cubicBezTo>
                  <a:pt x="1295400" y="127511"/>
                  <a:pt x="1247775" y="321186"/>
                  <a:pt x="1200150" y="514861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kstvak 17"/>
          <p:cNvSpPr txBox="1"/>
          <p:nvPr/>
        </p:nvSpPr>
        <p:spPr>
          <a:xfrm>
            <a:off x="864117" y="613324"/>
            <a:ext cx="28618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Segoe Script" panose="030B0504020000000003" pitchFamily="66" charset="0"/>
              </a:rPr>
              <a:t>StackPane</a:t>
            </a:r>
            <a:r>
              <a:rPr lang="en-US" sz="1400" dirty="0" smtClean="0">
                <a:latin typeface="Segoe Script" panose="030B0504020000000003" pitchFamily="66" charset="0"/>
              </a:rPr>
              <a:t> </a:t>
            </a:r>
            <a:r>
              <a:rPr lang="en-US" sz="1400" dirty="0" err="1" smtClean="0">
                <a:latin typeface="Segoe Script" panose="030B0504020000000003" pitchFamily="66" charset="0"/>
              </a:rPr>
              <a:t>sidePane</a:t>
            </a:r>
            <a:endParaRPr lang="en-US" sz="1400" dirty="0" smtClean="0">
              <a:latin typeface="Segoe Script" panose="030B0504020000000003" pitchFamily="66" charset="0"/>
            </a:endParaRPr>
          </a:p>
          <a:p>
            <a:r>
              <a:rPr lang="nl-BE" sz="1400" dirty="0">
                <a:latin typeface="Segoe Script" panose="030B0504020000000003" pitchFamily="66" charset="0"/>
              </a:rPr>
              <a:t> </a:t>
            </a:r>
            <a:r>
              <a:rPr lang="nl-BE" sz="1400" dirty="0" smtClean="0">
                <a:latin typeface="Segoe Script" panose="030B0504020000000003" pitchFamily="66" charset="0"/>
              </a:rPr>
              <a:t>   </a:t>
            </a:r>
            <a:r>
              <a:rPr lang="nl-BE" sz="1400" dirty="0" err="1" smtClean="0">
                <a:latin typeface="Segoe Script" panose="030B0504020000000003" pitchFamily="66" charset="0"/>
              </a:rPr>
              <a:t>Rectangle</a:t>
            </a:r>
            <a:r>
              <a:rPr lang="nl-BE" sz="1400" dirty="0" smtClean="0">
                <a:latin typeface="Segoe Script" panose="030B0504020000000003" pitchFamily="66" charset="0"/>
              </a:rPr>
              <a:t> background</a:t>
            </a:r>
          </a:p>
          <a:p>
            <a:r>
              <a:rPr lang="nl-BE" sz="1400" dirty="0">
                <a:latin typeface="Segoe Script" panose="030B0504020000000003" pitchFamily="66" charset="0"/>
              </a:rPr>
              <a:t> </a:t>
            </a:r>
            <a:r>
              <a:rPr lang="nl-BE" sz="1400" dirty="0" smtClean="0">
                <a:latin typeface="Segoe Script" panose="030B0504020000000003" pitchFamily="66" charset="0"/>
              </a:rPr>
              <a:t>      Group </a:t>
            </a:r>
            <a:r>
              <a:rPr lang="nl-BE" sz="1400" dirty="0" err="1" smtClean="0">
                <a:latin typeface="Segoe Script" panose="030B0504020000000003" pitchFamily="66" charset="0"/>
              </a:rPr>
              <a:t>podcastPane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pic>
        <p:nvPicPr>
          <p:cNvPr id="33" name="Afbeelding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206" y="2106120"/>
            <a:ext cx="2960048" cy="1824480"/>
          </a:xfrm>
          <a:prstGeom prst="rect">
            <a:avLst/>
          </a:prstGeom>
        </p:spPr>
      </p:pic>
      <p:sp>
        <p:nvSpPr>
          <p:cNvPr id="35" name="Vierkante haak rechts 34"/>
          <p:cNvSpPr/>
          <p:nvPr/>
        </p:nvSpPr>
        <p:spPr>
          <a:xfrm>
            <a:off x="6549329" y="2999535"/>
            <a:ext cx="135689" cy="606795"/>
          </a:xfrm>
          <a:prstGeom prst="rightBracke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kstvak 35"/>
          <p:cNvSpPr txBox="1"/>
          <p:nvPr/>
        </p:nvSpPr>
        <p:spPr>
          <a:xfrm>
            <a:off x="2910840" y="4243915"/>
            <a:ext cx="3004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400" dirty="0" smtClean="0">
                <a:latin typeface="Segoe Script" panose="030B0504020000000003" pitchFamily="66" charset="0"/>
              </a:rPr>
              <a:t>PodcastCell.java</a:t>
            </a:r>
          </a:p>
          <a:p>
            <a:pPr algn="r"/>
            <a:r>
              <a:rPr lang="nl-BE" sz="1400" dirty="0">
                <a:latin typeface="Segoe Script" panose="030B0504020000000003" pitchFamily="66" charset="0"/>
              </a:rPr>
              <a:t>(</a:t>
            </a:r>
            <a:r>
              <a:rPr lang="nl-BE" sz="1400" dirty="0" err="1">
                <a:latin typeface="Segoe Script" panose="030B0504020000000003" pitchFamily="66" charset="0"/>
              </a:rPr>
              <a:t>extends</a:t>
            </a:r>
            <a:r>
              <a:rPr lang="nl-BE" sz="1400" dirty="0">
                <a:latin typeface="Segoe Script" panose="030B0504020000000003" pitchFamily="66" charset="0"/>
              </a:rPr>
              <a:t> </a:t>
            </a:r>
            <a:r>
              <a:rPr lang="nl-BE" sz="1400" dirty="0" err="1">
                <a:latin typeface="Segoe Script" panose="030B0504020000000003" pitchFamily="66" charset="0"/>
              </a:rPr>
              <a:t>ListCell</a:t>
            </a:r>
            <a:r>
              <a:rPr lang="nl-BE" sz="1400" dirty="0">
                <a:latin typeface="Segoe Script" panose="030B0504020000000003" pitchFamily="66" charset="0"/>
              </a:rPr>
              <a:t>&lt;Podcast&gt;)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7" name="Tekstvak 36"/>
          <p:cNvSpPr txBox="1"/>
          <p:nvPr/>
        </p:nvSpPr>
        <p:spPr>
          <a:xfrm>
            <a:off x="4394283" y="719373"/>
            <a:ext cx="1851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PodcastPane.java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8" name="Vrije vorm 37"/>
          <p:cNvSpPr/>
          <p:nvPr/>
        </p:nvSpPr>
        <p:spPr>
          <a:xfrm>
            <a:off x="3398520" y="982980"/>
            <a:ext cx="1173480" cy="273296"/>
          </a:xfrm>
          <a:custGeom>
            <a:avLst/>
            <a:gdLst>
              <a:gd name="connsiteX0" fmla="*/ 1173480 w 1173480"/>
              <a:gd name="connsiteY0" fmla="*/ 0 h 273296"/>
              <a:gd name="connsiteX1" fmla="*/ 556260 w 1173480"/>
              <a:gd name="connsiteY1" fmla="*/ 251460 h 273296"/>
              <a:gd name="connsiteX2" fmla="*/ 0 w 1173480"/>
              <a:gd name="connsiteY2" fmla="*/ 243840 h 27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480" h="273296">
                <a:moveTo>
                  <a:pt x="1173480" y="0"/>
                </a:moveTo>
                <a:cubicBezTo>
                  <a:pt x="962660" y="105410"/>
                  <a:pt x="751840" y="210820"/>
                  <a:pt x="556260" y="251460"/>
                </a:cubicBezTo>
                <a:cubicBezTo>
                  <a:pt x="360680" y="292100"/>
                  <a:pt x="180340" y="267970"/>
                  <a:pt x="0" y="24384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Vrije vorm 38"/>
          <p:cNvSpPr/>
          <p:nvPr/>
        </p:nvSpPr>
        <p:spPr>
          <a:xfrm>
            <a:off x="5943600" y="3188254"/>
            <a:ext cx="1403844" cy="1345646"/>
          </a:xfrm>
          <a:custGeom>
            <a:avLst/>
            <a:gdLst>
              <a:gd name="connsiteX0" fmla="*/ 0 w 1403844"/>
              <a:gd name="connsiteY0" fmla="*/ 1345646 h 1345646"/>
              <a:gd name="connsiteX1" fmla="*/ 1325880 w 1403844"/>
              <a:gd name="connsiteY1" fmla="*/ 560786 h 1345646"/>
              <a:gd name="connsiteX2" fmla="*/ 1196340 w 1403844"/>
              <a:gd name="connsiteY2" fmla="*/ 65486 h 1345646"/>
              <a:gd name="connsiteX3" fmla="*/ 762000 w 1403844"/>
              <a:gd name="connsiteY3" fmla="*/ 19766 h 134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3844" h="1345646">
                <a:moveTo>
                  <a:pt x="0" y="1345646"/>
                </a:moveTo>
                <a:cubicBezTo>
                  <a:pt x="563245" y="1059896"/>
                  <a:pt x="1126490" y="774146"/>
                  <a:pt x="1325880" y="560786"/>
                </a:cubicBezTo>
                <a:cubicBezTo>
                  <a:pt x="1525270" y="347426"/>
                  <a:pt x="1290320" y="155656"/>
                  <a:pt x="1196340" y="65486"/>
                </a:cubicBezTo>
                <a:cubicBezTo>
                  <a:pt x="1102360" y="-24684"/>
                  <a:pt x="932180" y="-2459"/>
                  <a:pt x="762000" y="19766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kstvak 39"/>
          <p:cNvSpPr txBox="1"/>
          <p:nvPr/>
        </p:nvSpPr>
        <p:spPr>
          <a:xfrm rot="16200000">
            <a:off x="-477630" y="4788203"/>
            <a:ext cx="2115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C00000"/>
                </a:solidFill>
                <a:latin typeface="Segoe Script" panose="030B0504020000000003" pitchFamily="66" charset="0"/>
              </a:rPr>
              <a:t>PodCast.java</a:t>
            </a:r>
            <a:endParaRPr lang="en-US" sz="2000" dirty="0">
              <a:solidFill>
                <a:srgbClr val="C00000"/>
              </a:solidFill>
              <a:latin typeface="Segoe Script" panose="030B0504020000000003" pitchFamily="66" charset="0"/>
            </a:endParaRPr>
          </a:p>
        </p:txBody>
      </p:sp>
      <p:sp>
        <p:nvSpPr>
          <p:cNvPr id="42" name="Vrije vorm 41"/>
          <p:cNvSpPr/>
          <p:nvPr/>
        </p:nvSpPr>
        <p:spPr>
          <a:xfrm>
            <a:off x="971550" y="4470709"/>
            <a:ext cx="2085975" cy="301316"/>
          </a:xfrm>
          <a:custGeom>
            <a:avLst/>
            <a:gdLst>
              <a:gd name="connsiteX0" fmla="*/ 2085975 w 2085975"/>
              <a:gd name="connsiteY0" fmla="*/ 63191 h 301316"/>
              <a:gd name="connsiteX1" fmla="*/ 971550 w 2085975"/>
              <a:gd name="connsiteY1" fmla="*/ 15566 h 301316"/>
              <a:gd name="connsiteX2" fmla="*/ 0 w 2085975"/>
              <a:gd name="connsiteY2" fmla="*/ 301316 h 30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5975" h="301316">
                <a:moveTo>
                  <a:pt x="2085975" y="63191"/>
                </a:moveTo>
                <a:cubicBezTo>
                  <a:pt x="1702593" y="19535"/>
                  <a:pt x="1319212" y="-24121"/>
                  <a:pt x="971550" y="15566"/>
                </a:cubicBezTo>
                <a:cubicBezTo>
                  <a:pt x="623888" y="55253"/>
                  <a:pt x="311944" y="178284"/>
                  <a:pt x="0" y="301316"/>
                </a:cubicBez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Vrije vorm 42"/>
          <p:cNvSpPr/>
          <p:nvPr/>
        </p:nvSpPr>
        <p:spPr>
          <a:xfrm>
            <a:off x="235044" y="3166081"/>
            <a:ext cx="932248" cy="3329969"/>
          </a:xfrm>
          <a:custGeom>
            <a:avLst/>
            <a:gdLst>
              <a:gd name="connsiteX0" fmla="*/ 41181 w 932248"/>
              <a:gd name="connsiteY0" fmla="*/ 91469 h 3329969"/>
              <a:gd name="connsiteX1" fmla="*/ 98331 w 932248"/>
              <a:gd name="connsiteY1" fmla="*/ 129569 h 3329969"/>
              <a:gd name="connsiteX2" fmla="*/ 898431 w 932248"/>
              <a:gd name="connsiteY2" fmla="*/ 1339244 h 3329969"/>
              <a:gd name="connsiteX3" fmla="*/ 707931 w 932248"/>
              <a:gd name="connsiteY3" fmla="*/ 3329969 h 332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248" h="3329969">
                <a:moveTo>
                  <a:pt x="41181" y="91469"/>
                </a:moveTo>
                <a:cubicBezTo>
                  <a:pt x="-1682" y="6538"/>
                  <a:pt x="-44544" y="-78393"/>
                  <a:pt x="98331" y="129569"/>
                </a:cubicBezTo>
                <a:cubicBezTo>
                  <a:pt x="241206" y="337531"/>
                  <a:pt x="796831" y="805844"/>
                  <a:pt x="898431" y="1339244"/>
                </a:cubicBezTo>
                <a:cubicBezTo>
                  <a:pt x="1000031" y="1872644"/>
                  <a:pt x="853981" y="2601306"/>
                  <a:pt x="707931" y="3329969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kstvak 43"/>
          <p:cNvSpPr txBox="1"/>
          <p:nvPr/>
        </p:nvSpPr>
        <p:spPr>
          <a:xfrm rot="21180906">
            <a:off x="1328985" y="4569312"/>
            <a:ext cx="128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400" dirty="0" smtClean="0">
                <a:latin typeface="Segoe Script" panose="030B0504020000000003" pitchFamily="66" charset="0"/>
              </a:rPr>
              <a:t>binding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grpSp>
        <p:nvGrpSpPr>
          <p:cNvPr id="45" name="Groep 44"/>
          <p:cNvGrpSpPr/>
          <p:nvPr/>
        </p:nvGrpSpPr>
        <p:grpSpPr>
          <a:xfrm>
            <a:off x="9721049" y="5765264"/>
            <a:ext cx="1170011" cy="1029810"/>
            <a:chOff x="9721049" y="5828190"/>
            <a:chExt cx="1170011" cy="1029810"/>
          </a:xfrm>
        </p:grpSpPr>
        <p:grpSp>
          <p:nvGrpSpPr>
            <p:cNvPr id="46" name="Groep 45"/>
            <p:cNvGrpSpPr/>
            <p:nvPr/>
          </p:nvGrpSpPr>
          <p:grpSpPr>
            <a:xfrm>
              <a:off x="9721049" y="5828190"/>
              <a:ext cx="971234" cy="1029810"/>
              <a:chOff x="5172115" y="1349406"/>
              <a:chExt cx="971234" cy="1029810"/>
            </a:xfrm>
            <a:noFill/>
          </p:grpSpPr>
          <p:sp>
            <p:nvSpPr>
              <p:cNvPr id="48" name="Golf 47"/>
              <p:cNvSpPr/>
              <p:nvPr/>
            </p:nvSpPr>
            <p:spPr>
              <a:xfrm>
                <a:off x="5291095" y="1403171"/>
                <a:ext cx="852254" cy="426127"/>
              </a:xfrm>
              <a:prstGeom prst="wav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Wave1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 demo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9" name="Rechte verbindingslijn 48"/>
              <p:cNvCxnSpPr/>
              <p:nvPr/>
            </p:nvCxnSpPr>
            <p:spPr>
              <a:xfrm flipH="1">
                <a:off x="5172115" y="1349406"/>
                <a:ext cx="21322" cy="1029810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7" name="Tekstvak 46"/>
            <p:cNvSpPr txBox="1"/>
            <p:nvPr/>
          </p:nvSpPr>
          <p:spPr>
            <a:xfrm>
              <a:off x="9815701" y="6488668"/>
              <a:ext cx="1075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 smtClean="0">
                  <a:solidFill>
                    <a:schemeClr val="bg1"/>
                  </a:solidFill>
                </a:rPr>
                <a:t>javafx_04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35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The </a:t>
            </a:r>
            <a:r>
              <a:rPr lang="nl-BE" dirty="0" smtClean="0"/>
              <a:t>Application – </a:t>
            </a:r>
            <a:br>
              <a:rPr lang="nl-BE" dirty="0" smtClean="0"/>
            </a:br>
            <a:r>
              <a:rPr lang="nl-BE" dirty="0" err="1" smtClean="0"/>
              <a:t>PodcastPane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ep 8"/>
          <p:cNvGrpSpPr/>
          <p:nvPr/>
        </p:nvGrpSpPr>
        <p:grpSpPr>
          <a:xfrm>
            <a:off x="756466" y="167701"/>
            <a:ext cx="5585346" cy="2223074"/>
            <a:chOff x="1301378" y="2055575"/>
            <a:chExt cx="5143222" cy="2047099"/>
          </a:xfrm>
        </p:grpSpPr>
        <p:grpSp>
          <p:nvGrpSpPr>
            <p:cNvPr id="5" name="Groep 4"/>
            <p:cNvGrpSpPr/>
            <p:nvPr/>
          </p:nvGrpSpPr>
          <p:grpSpPr>
            <a:xfrm>
              <a:off x="1301378" y="2055575"/>
              <a:ext cx="5143222" cy="2047099"/>
              <a:chOff x="-923647" y="255058"/>
              <a:chExt cx="8280068" cy="3295622"/>
            </a:xfrm>
          </p:grpSpPr>
          <p:sp>
            <p:nvSpPr>
              <p:cNvPr id="6" name="Rechthoek 5"/>
              <p:cNvSpPr/>
              <p:nvPr/>
            </p:nvSpPr>
            <p:spPr>
              <a:xfrm>
                <a:off x="754815" y="336431"/>
                <a:ext cx="6601606" cy="3018600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Ovaal 6"/>
              <p:cNvSpPr/>
              <p:nvPr/>
            </p:nvSpPr>
            <p:spPr>
              <a:xfrm>
                <a:off x="-923647" y="255058"/>
                <a:ext cx="3295622" cy="3295622"/>
              </a:xfrm>
              <a:prstGeom prst="ellipse">
                <a:avLst/>
              </a:prstGeom>
              <a:solidFill>
                <a:sysClr val="window" lastClr="FFFFFF"/>
              </a:solidFill>
              <a:ln w="3175" cap="flat" cmpd="thinThick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050" b="0" i="0" u="none" strike="noStrike" kern="0" cap="none" spc="0" normalizeH="0" baseline="0" noProof="0" dirty="0" smtClean="0">
                  <a:ln w="73025" cmpd="thickThin"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8" name="Afbeelding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3206" y="2106120"/>
              <a:ext cx="2960048" cy="1824480"/>
            </a:xfrm>
            <a:prstGeom prst="rect">
              <a:avLst/>
            </a:prstGeom>
          </p:spPr>
        </p:pic>
      </p:grpSp>
      <p:sp>
        <p:nvSpPr>
          <p:cNvPr id="10" name="Rechthoek 9"/>
          <p:cNvSpPr/>
          <p:nvPr/>
        </p:nvSpPr>
        <p:spPr>
          <a:xfrm>
            <a:off x="517077" y="2589212"/>
            <a:ext cx="6407597" cy="377348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dirty="0" smtClean="0">
                <a:solidFill>
                  <a:schemeClr val="tx1"/>
                </a:solidFill>
              </a:rPr>
              <a:t>Group </a:t>
            </a:r>
            <a:endParaRPr lang="nl-BE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hthoek 10"/>
          <p:cNvSpPr/>
          <p:nvPr/>
        </p:nvSpPr>
        <p:spPr>
          <a:xfrm>
            <a:off x="695324" y="3024400"/>
            <a:ext cx="6086475" cy="309065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dirty="0" err="1" smtClean="0">
                <a:solidFill>
                  <a:schemeClr val="tx1"/>
                </a:solidFill>
              </a:rPr>
              <a:t>VBox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vBox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867665" y="3459588"/>
            <a:ext cx="5790310" cy="97906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dirty="0" err="1" smtClean="0">
                <a:solidFill>
                  <a:schemeClr val="tx1"/>
                </a:solidFill>
              </a:rPr>
              <a:t>HBox</a:t>
            </a:r>
            <a:r>
              <a:rPr lang="nl-BE" dirty="0" smtClean="0">
                <a:solidFill>
                  <a:schemeClr val="tx1"/>
                </a:solidFill>
              </a:rPr>
              <a:t> </a:t>
            </a:r>
            <a:r>
              <a:rPr lang="nl-BE" dirty="0" err="1" smtClean="0">
                <a:solidFill>
                  <a:schemeClr val="tx1"/>
                </a:solidFill>
              </a:rPr>
              <a:t>titleBox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1040005" y="3894776"/>
            <a:ext cx="1169795" cy="391474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dirty="0" smtClean="0">
                <a:solidFill>
                  <a:schemeClr val="tx1"/>
                </a:solidFill>
              </a:rPr>
              <a:t>Label </a:t>
            </a:r>
            <a:r>
              <a:rPr lang="nl-BE" dirty="0" err="1" smtClean="0">
                <a:solidFill>
                  <a:schemeClr val="tx1"/>
                </a:solidFill>
              </a:rPr>
              <a:t>title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hthoek 13"/>
          <p:cNvSpPr/>
          <p:nvPr/>
        </p:nvSpPr>
        <p:spPr>
          <a:xfrm>
            <a:off x="2244917" y="3894776"/>
            <a:ext cx="2732605" cy="3914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dirty="0" smtClean="0">
                <a:solidFill>
                  <a:schemeClr val="tx1"/>
                </a:solidFill>
              </a:rPr>
              <a:t>Pane </a:t>
            </a:r>
            <a:r>
              <a:rPr lang="nl-BE" dirty="0" err="1" smtClean="0">
                <a:solidFill>
                  <a:schemeClr val="tx1"/>
                </a:solidFill>
              </a:rPr>
              <a:t>spacer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/>
        </p:nvSpPr>
        <p:spPr>
          <a:xfrm>
            <a:off x="4977522" y="3894776"/>
            <a:ext cx="1558452" cy="391474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dirty="0" smtClean="0">
                <a:solidFill>
                  <a:schemeClr val="tx1"/>
                </a:solidFill>
              </a:rPr>
              <a:t>Label </a:t>
            </a:r>
            <a:r>
              <a:rPr lang="nl-BE" dirty="0" err="1" smtClean="0">
                <a:solidFill>
                  <a:schemeClr val="tx1"/>
                </a:solidFill>
              </a:rPr>
              <a:t>plusSign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hthoek 15"/>
          <p:cNvSpPr/>
          <p:nvPr/>
        </p:nvSpPr>
        <p:spPr>
          <a:xfrm>
            <a:off x="867665" y="4475956"/>
            <a:ext cx="5790310" cy="36195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dirty="0">
                <a:solidFill>
                  <a:schemeClr val="tx1"/>
                </a:solidFill>
              </a:rPr>
              <a:t>Line </a:t>
            </a:r>
            <a:r>
              <a:rPr lang="nl-BE" dirty="0" err="1">
                <a:solidFill>
                  <a:schemeClr val="tx1"/>
                </a:solidFill>
              </a:rPr>
              <a:t>spacerLine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867665" y="4911144"/>
            <a:ext cx="5790310" cy="10896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BE" dirty="0" err="1">
                <a:solidFill>
                  <a:schemeClr val="tx1"/>
                </a:solidFill>
              </a:rPr>
              <a:t>ListView</a:t>
            </a:r>
            <a:r>
              <a:rPr lang="nl-BE" dirty="0">
                <a:solidFill>
                  <a:schemeClr val="tx1"/>
                </a:solidFill>
              </a:rPr>
              <a:t>&lt;Podcast&gt; </a:t>
            </a:r>
            <a:r>
              <a:rPr lang="nl-BE" dirty="0" err="1">
                <a:solidFill>
                  <a:schemeClr val="tx1"/>
                </a:solidFill>
              </a:rPr>
              <a:t>podCastListView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hthoek 17"/>
          <p:cNvSpPr/>
          <p:nvPr/>
        </p:nvSpPr>
        <p:spPr>
          <a:xfrm>
            <a:off x="1062927" y="5350988"/>
            <a:ext cx="5473047" cy="471275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ListCell</a:t>
            </a:r>
            <a:r>
              <a:rPr lang="en-US" dirty="0">
                <a:solidFill>
                  <a:schemeClr val="tx1"/>
                </a:solidFill>
              </a:rPr>
              <a:t>&lt;Podcast&gt; </a:t>
            </a:r>
            <a:r>
              <a:rPr lang="en-US" dirty="0" err="1" smtClean="0">
                <a:solidFill>
                  <a:schemeClr val="tx1"/>
                </a:solidFill>
              </a:rPr>
              <a:t>PodcastCell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hthoek 18"/>
          <p:cNvSpPr/>
          <p:nvPr/>
        </p:nvSpPr>
        <p:spPr>
          <a:xfrm>
            <a:off x="3222492" y="6520333"/>
            <a:ext cx="161925" cy="1619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20" name="Rechthoek 19"/>
          <p:cNvSpPr/>
          <p:nvPr/>
        </p:nvSpPr>
        <p:spPr>
          <a:xfrm>
            <a:off x="3416247" y="6435560"/>
            <a:ext cx="36590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1400" dirty="0" err="1" smtClean="0"/>
              <a:t>Grows</a:t>
            </a:r>
            <a:r>
              <a:rPr lang="nl-BE" sz="1400" dirty="0" smtClean="0"/>
              <a:t> in </a:t>
            </a:r>
            <a:r>
              <a:rPr lang="nl-BE" sz="1400" dirty="0" err="1" smtClean="0"/>
              <a:t>given</a:t>
            </a:r>
            <a:r>
              <a:rPr lang="nl-BE" sz="1400" dirty="0" smtClean="0"/>
              <a:t> </a:t>
            </a:r>
            <a:r>
              <a:rPr lang="nl-BE" sz="1400" dirty="0" err="1" smtClean="0"/>
              <a:t>direction</a:t>
            </a:r>
            <a:r>
              <a:rPr lang="nl-BE" sz="1400" dirty="0" smtClean="0"/>
              <a:t> </a:t>
            </a:r>
            <a:r>
              <a:rPr lang="nl-BE" sz="1400" dirty="0" err="1" smtClean="0"/>
              <a:t>to</a:t>
            </a:r>
            <a:r>
              <a:rPr lang="nl-BE" sz="1400" dirty="0" smtClean="0"/>
              <a:t> fit content of </a:t>
            </a:r>
            <a:r>
              <a:rPr lang="nl-BE" sz="1400" dirty="0" err="1" smtClean="0"/>
              <a:t>parent</a:t>
            </a:r>
            <a:endParaRPr lang="en-US" sz="1400" dirty="0"/>
          </a:p>
        </p:txBody>
      </p:sp>
      <p:sp>
        <p:nvSpPr>
          <p:cNvPr id="21" name="Pijl-links en -rechts 20"/>
          <p:cNvSpPr/>
          <p:nvPr/>
        </p:nvSpPr>
        <p:spPr>
          <a:xfrm>
            <a:off x="2244917" y="3894777"/>
            <a:ext cx="2732605" cy="391474"/>
          </a:xfrm>
          <a:prstGeom prst="leftRightArrow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Pijl-links en -rechts 21"/>
          <p:cNvSpPr/>
          <p:nvPr/>
        </p:nvSpPr>
        <p:spPr>
          <a:xfrm rot="5400000">
            <a:off x="5226362" y="5245415"/>
            <a:ext cx="1089985" cy="420689"/>
          </a:xfrm>
          <a:prstGeom prst="leftRightArrow">
            <a:avLst/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Application </a:t>
            </a:r>
            <a:r>
              <a:rPr lang="nl-BE" dirty="0" smtClean="0"/>
              <a:t>- </a:t>
            </a:r>
            <a:r>
              <a:rPr lang="nl-BE" dirty="0" err="1" smtClean="0"/>
              <a:t>ListView</a:t>
            </a:r>
            <a:r>
              <a:rPr lang="nl-BE" dirty="0" smtClean="0"/>
              <a:t>/</a:t>
            </a:r>
            <a:r>
              <a:rPr lang="nl-BE" dirty="0" err="1" smtClean="0"/>
              <a:t>ListCell</a:t>
            </a:r>
            <a:endParaRPr lang="en-US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nl-BE" sz="1400" dirty="0" err="1">
                <a:solidFill>
                  <a:srgbClr val="EBBBFF"/>
                </a:solidFill>
                <a:effectLst/>
              </a:rPr>
              <a:t>final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ListView</a:t>
            </a:r>
            <a:r>
              <a:rPr lang="nl-BE" sz="1400" dirty="0">
                <a:solidFill>
                  <a:srgbClr val="FFFFFF"/>
                </a:solidFill>
                <a:effectLst/>
              </a:rPr>
              <a:t>&lt;</a:t>
            </a:r>
            <a:r>
              <a:rPr lang="nl-BE" sz="1400" dirty="0">
                <a:solidFill>
                  <a:srgbClr val="EBBBFF"/>
                </a:solidFill>
                <a:effectLst/>
              </a:rPr>
              <a:t>Podcast</a:t>
            </a:r>
            <a:r>
              <a:rPr lang="nl-BE" sz="1400" dirty="0">
                <a:solidFill>
                  <a:srgbClr val="FFFFFF"/>
                </a:solidFill>
                <a:effectLst/>
              </a:rPr>
              <a:t>&gt; 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podCastListView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 smtClean="0">
                <a:solidFill>
                  <a:srgbClr val="99FFFF"/>
                </a:solidFill>
                <a:effectLst/>
              </a:rPr>
              <a:t>=</a:t>
            </a:r>
            <a:r>
              <a:rPr lang="nl-BE" sz="1400" dirty="0">
                <a:solidFill>
                  <a:srgbClr val="FFFFFF"/>
                </a:solidFill>
                <a:effectLst/>
              </a:rPr>
              <a:t/>
            </a:r>
            <a:br>
              <a:rPr lang="nl-BE" sz="1400" dirty="0">
                <a:solidFill>
                  <a:srgbClr val="FFFFFF"/>
                </a:solidFill>
                <a:effectLst/>
              </a:rPr>
            </a:br>
            <a:r>
              <a:rPr lang="nl-BE" sz="1400" dirty="0" smtClean="0">
                <a:solidFill>
                  <a:srgbClr val="FFFFFF"/>
                </a:solidFill>
                <a:effectLst/>
              </a:rPr>
              <a:t>   </a:t>
            </a:r>
            <a:r>
              <a:rPr lang="nl-BE" sz="1400" dirty="0" smtClean="0">
                <a:solidFill>
                  <a:srgbClr val="EBBBFF"/>
                </a:solidFill>
                <a:effectLst/>
              </a:rPr>
              <a:t>new</a:t>
            </a:r>
            <a:r>
              <a:rPr lang="nl-BE" sz="1400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ListView</a:t>
            </a:r>
            <a:r>
              <a:rPr lang="nl-BE" sz="1400" dirty="0">
                <a:solidFill>
                  <a:srgbClr val="FFFFFF"/>
                </a:solidFill>
                <a:effectLst/>
              </a:rPr>
              <a:t>&lt;</a:t>
            </a:r>
            <a:r>
              <a:rPr lang="nl-BE" sz="1400" dirty="0">
                <a:solidFill>
                  <a:srgbClr val="EBBBFF"/>
                </a:solidFill>
                <a:effectLst/>
              </a:rPr>
              <a:t>Podcast</a:t>
            </a:r>
            <a:r>
              <a:rPr lang="nl-BE" sz="1400" dirty="0">
                <a:solidFill>
                  <a:srgbClr val="FFFFFF"/>
                </a:solidFill>
                <a:effectLst/>
              </a:rPr>
              <a:t>&gt;(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this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data</a:t>
            </a:r>
            <a:r>
              <a:rPr lang="nl-BE" sz="1400" dirty="0">
                <a:solidFill>
                  <a:srgbClr val="FFFFFF"/>
                </a:solidFill>
                <a:effectLst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nl-BE" sz="1400" dirty="0">
                <a:solidFill>
                  <a:srgbClr val="FFFFFF"/>
                </a:solidFill>
                <a:effectLst/>
              </a:rPr>
              <a:t/>
            </a:r>
            <a:br>
              <a:rPr lang="nl-BE" sz="1400" dirty="0">
                <a:solidFill>
                  <a:srgbClr val="FFFFFF"/>
                </a:solidFill>
                <a:effectLst/>
              </a:rPr>
            </a:br>
            <a:r>
              <a:rPr lang="nl-BE" sz="1400" dirty="0" err="1" smtClean="0">
                <a:solidFill>
                  <a:srgbClr val="FF9DA4"/>
                </a:solidFill>
                <a:effectLst/>
              </a:rPr>
              <a:t>podCastListView</a:t>
            </a:r>
            <a:r>
              <a:rPr lang="nl-BE" sz="1400" dirty="0" err="1" smtClean="0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 smtClean="0">
                <a:solidFill>
                  <a:srgbClr val="BBDAFF"/>
                </a:solidFill>
                <a:effectLst/>
              </a:rPr>
              <a:t>setCellFactory</a:t>
            </a:r>
            <a:r>
              <a:rPr lang="nl-BE" sz="1400" dirty="0" smtClean="0">
                <a:solidFill>
                  <a:srgbClr val="FFFFFF"/>
                </a:solidFill>
                <a:effectLst/>
              </a:rPr>
              <a:t>(</a:t>
            </a:r>
            <a:br>
              <a:rPr lang="nl-BE" sz="1400" dirty="0" smtClean="0">
                <a:solidFill>
                  <a:srgbClr val="FFFFFF"/>
                </a:solidFill>
                <a:effectLst/>
              </a:rPr>
            </a:br>
            <a:r>
              <a:rPr lang="nl-BE" sz="1400" dirty="0" smtClean="0">
                <a:solidFill>
                  <a:srgbClr val="FFFFFF"/>
                </a:solidFill>
                <a:effectLst/>
              </a:rPr>
              <a:t>   </a:t>
            </a:r>
            <a:r>
              <a:rPr lang="nl-BE" sz="1400" dirty="0" smtClean="0">
                <a:solidFill>
                  <a:srgbClr val="EBBBFF"/>
                </a:solidFill>
                <a:effectLst/>
              </a:rPr>
              <a:t>new</a:t>
            </a:r>
            <a:r>
              <a:rPr lang="nl-BE" sz="1400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>
                <a:solidFill>
                  <a:srgbClr val="EBBBFF"/>
                </a:solidFill>
                <a:effectLst/>
              </a:rPr>
              <a:t>Callback</a:t>
            </a:r>
            <a:r>
              <a:rPr lang="nl-BE" sz="1400" dirty="0">
                <a:solidFill>
                  <a:srgbClr val="FFFFFF"/>
                </a:solidFill>
                <a:effectLst/>
              </a:rPr>
              <a:t>&lt;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ListView</a:t>
            </a:r>
            <a:r>
              <a:rPr lang="nl-BE" sz="1400" dirty="0">
                <a:solidFill>
                  <a:srgbClr val="FFFFFF"/>
                </a:solidFill>
                <a:effectLst/>
              </a:rPr>
              <a:t>&lt;</a:t>
            </a:r>
            <a:r>
              <a:rPr lang="nl-BE" sz="1400" dirty="0">
                <a:solidFill>
                  <a:srgbClr val="EBBBFF"/>
                </a:solidFill>
                <a:effectLst/>
              </a:rPr>
              <a:t>Podcast</a:t>
            </a:r>
            <a:r>
              <a:rPr lang="nl-BE" sz="1400" dirty="0">
                <a:solidFill>
                  <a:srgbClr val="FFFFFF"/>
                </a:solidFill>
                <a:effectLst/>
              </a:rPr>
              <a:t>&gt;, 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ListCell</a:t>
            </a:r>
            <a:r>
              <a:rPr lang="nl-BE" sz="1400" dirty="0">
                <a:solidFill>
                  <a:srgbClr val="FFFFFF"/>
                </a:solidFill>
                <a:effectLst/>
              </a:rPr>
              <a:t>&lt;</a:t>
            </a:r>
            <a:r>
              <a:rPr lang="nl-BE" sz="1400" dirty="0">
                <a:solidFill>
                  <a:srgbClr val="EBBBFF"/>
                </a:solidFill>
                <a:effectLst/>
              </a:rPr>
              <a:t>Podcast</a:t>
            </a:r>
            <a:r>
              <a:rPr lang="nl-BE" sz="1400" dirty="0">
                <a:solidFill>
                  <a:srgbClr val="FFFFFF"/>
                </a:solidFill>
                <a:effectLst/>
              </a:rPr>
              <a:t>&gt;&gt;() {</a:t>
            </a:r>
          </a:p>
          <a:p>
            <a:pPr>
              <a:lnSpc>
                <a:spcPct val="100000"/>
              </a:lnSpc>
            </a:pPr>
            <a:r>
              <a:rPr lang="nl-BE" sz="1400" dirty="0" smtClean="0">
                <a:solidFill>
                  <a:srgbClr val="FFFFFF"/>
                </a:solidFill>
                <a:effectLst/>
              </a:rPr>
              <a:t>      </a:t>
            </a:r>
            <a:r>
              <a:rPr lang="nl-BE" sz="1400" dirty="0" smtClean="0">
                <a:solidFill>
                  <a:srgbClr val="EBBBFF"/>
                </a:solidFill>
                <a:effectLst/>
              </a:rPr>
              <a:t>@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Override</a:t>
            </a:r>
            <a:endParaRPr lang="nl-BE" sz="1400" dirty="0">
              <a:solidFill>
                <a:srgbClr val="FFFFFF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nl-BE" sz="1400" dirty="0" smtClean="0">
                <a:solidFill>
                  <a:srgbClr val="FFFFFF"/>
                </a:solidFill>
                <a:effectLst/>
              </a:rPr>
              <a:t>      </a:t>
            </a:r>
            <a:r>
              <a:rPr lang="nl-BE" sz="1400" dirty="0" smtClean="0">
                <a:solidFill>
                  <a:srgbClr val="EBBBFF"/>
                </a:solidFill>
                <a:effectLst/>
              </a:rPr>
              <a:t>public</a:t>
            </a:r>
            <a:r>
              <a:rPr lang="nl-BE" sz="1400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ListCell</a:t>
            </a:r>
            <a:r>
              <a:rPr lang="nl-BE" sz="1400" dirty="0">
                <a:solidFill>
                  <a:srgbClr val="FFFFFF"/>
                </a:solidFill>
                <a:effectLst/>
              </a:rPr>
              <a:t>&lt;</a:t>
            </a:r>
            <a:r>
              <a:rPr lang="nl-BE" sz="1400" dirty="0">
                <a:solidFill>
                  <a:srgbClr val="EBBBFF"/>
                </a:solidFill>
                <a:effectLst/>
              </a:rPr>
              <a:t>Podcast</a:t>
            </a:r>
            <a:r>
              <a:rPr lang="nl-BE" sz="1400" dirty="0">
                <a:solidFill>
                  <a:srgbClr val="FFFFFF"/>
                </a:solidFill>
                <a:effectLst/>
              </a:rPr>
              <a:t>&gt; </a:t>
            </a:r>
            <a:r>
              <a:rPr lang="nl-BE" sz="1400" dirty="0">
                <a:solidFill>
                  <a:srgbClr val="BBDAFF"/>
                </a:solidFill>
                <a:effectLst/>
              </a:rPr>
              <a:t>call</a:t>
            </a:r>
            <a:r>
              <a:rPr lang="nl-BE" sz="1400" dirty="0">
                <a:solidFill>
                  <a:srgbClr val="FFFFFF"/>
                </a:solidFill>
                <a:effectLst/>
              </a:rPr>
              <a:t>(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ListView</a:t>
            </a:r>
            <a:r>
              <a:rPr lang="nl-BE" sz="1400" dirty="0">
                <a:solidFill>
                  <a:srgbClr val="FFFFFF"/>
                </a:solidFill>
                <a:effectLst/>
              </a:rPr>
              <a:t>&lt;</a:t>
            </a:r>
            <a:r>
              <a:rPr lang="nl-BE" sz="1400" dirty="0">
                <a:solidFill>
                  <a:srgbClr val="EBBBFF"/>
                </a:solidFill>
                <a:effectLst/>
              </a:rPr>
              <a:t>Podcast</a:t>
            </a:r>
            <a:r>
              <a:rPr lang="nl-BE" sz="1400" dirty="0">
                <a:solidFill>
                  <a:srgbClr val="FFFFFF"/>
                </a:solidFill>
                <a:effectLst/>
              </a:rPr>
              <a:t>&gt; </a:t>
            </a:r>
            <a:r>
              <a:rPr lang="nl-BE" sz="1400" dirty="0" err="1">
                <a:solidFill>
                  <a:srgbClr val="FFC58F"/>
                </a:solidFill>
                <a:effectLst/>
              </a:rPr>
              <a:t>listView</a:t>
            </a:r>
            <a:r>
              <a:rPr lang="nl-BE" sz="1400" dirty="0">
                <a:solidFill>
                  <a:srgbClr val="FFFFFF"/>
                </a:solidFill>
                <a:effectLst/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nl-BE" sz="1400" dirty="0" smtClean="0">
                <a:solidFill>
                  <a:srgbClr val="FFFFFF"/>
                </a:solidFill>
                <a:effectLst/>
              </a:rPr>
              <a:t>         </a:t>
            </a:r>
            <a:r>
              <a:rPr lang="nl-BE" sz="1400" dirty="0" smtClean="0">
                <a:solidFill>
                  <a:srgbClr val="EBBBFF"/>
                </a:solidFill>
                <a:effectLst/>
              </a:rPr>
              <a:t>return</a:t>
            </a:r>
            <a:r>
              <a:rPr lang="nl-BE" sz="1400" dirty="0" smtClean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>
                <a:solidFill>
                  <a:srgbClr val="EBBBFF"/>
                </a:solidFill>
                <a:effectLst/>
              </a:rPr>
              <a:t>new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PodcastCell</a:t>
            </a:r>
            <a:r>
              <a:rPr lang="nl-BE" sz="1400" dirty="0">
                <a:solidFill>
                  <a:srgbClr val="BBDAFF"/>
                </a:solidFill>
                <a:effectLst/>
              </a:rPr>
              <a:t>()</a:t>
            </a:r>
            <a:r>
              <a:rPr lang="nl-BE" sz="1400" dirty="0">
                <a:solidFill>
                  <a:srgbClr val="FFFFFF"/>
                </a:solidFill>
                <a:effectLst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nl-BE" sz="1400" dirty="0" smtClean="0">
                <a:solidFill>
                  <a:srgbClr val="FFFFFF"/>
                </a:solidFill>
                <a:effectLst/>
              </a:rPr>
              <a:t>      }</a:t>
            </a:r>
            <a:endParaRPr lang="nl-BE" sz="1400" dirty="0">
              <a:solidFill>
                <a:srgbClr val="FFFFFF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nl-BE" sz="1400" dirty="0" smtClean="0">
                <a:solidFill>
                  <a:srgbClr val="FFFFFF"/>
                </a:solidFill>
                <a:effectLst/>
              </a:rPr>
              <a:t>   }</a:t>
            </a:r>
          </a:p>
          <a:p>
            <a:pPr>
              <a:lnSpc>
                <a:spcPct val="100000"/>
              </a:lnSpc>
            </a:pPr>
            <a:r>
              <a:rPr lang="nl-BE" sz="1400" dirty="0" smtClean="0">
                <a:solidFill>
                  <a:srgbClr val="FFFFFF"/>
                </a:solidFill>
                <a:effectLst/>
              </a:rPr>
              <a:t>);</a:t>
            </a:r>
            <a:r>
              <a:rPr lang="nl-BE" sz="1400" dirty="0">
                <a:solidFill>
                  <a:srgbClr val="FFFFFF"/>
                </a:solidFill>
                <a:effectLst/>
              </a:rPr>
              <a:t/>
            </a:r>
            <a:br>
              <a:rPr lang="nl-BE" sz="1400" dirty="0">
                <a:solidFill>
                  <a:srgbClr val="FFFFFF"/>
                </a:solidFill>
                <a:effectLst/>
              </a:rPr>
            </a:br>
            <a:r>
              <a:rPr lang="nl-BE" sz="1400" dirty="0">
                <a:solidFill>
                  <a:srgbClr val="FFFFFF"/>
                </a:solidFill>
                <a:effectLst/>
              </a:rPr>
              <a:t>    </a:t>
            </a:r>
            <a:r>
              <a:rPr lang="nl-BE" sz="1400" dirty="0">
                <a:solidFill>
                  <a:srgbClr val="EBBBFF"/>
                </a:solidFill>
                <a:effectLst/>
              </a:rPr>
              <a:t>@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Override</a:t>
            </a:r>
            <a:endParaRPr lang="nl-BE" sz="1400" dirty="0">
              <a:solidFill>
                <a:srgbClr val="FFFFFF"/>
              </a:solidFill>
              <a:effectLst/>
            </a:endParaRPr>
          </a:p>
          <a:p>
            <a:r>
              <a:rPr lang="nl-BE" sz="1400" dirty="0">
                <a:solidFill>
                  <a:srgbClr val="FFFFFF"/>
                </a:solidFill>
                <a:effectLst/>
              </a:rPr>
              <a:t>    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protected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void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updateItem</a:t>
            </a:r>
            <a:r>
              <a:rPr lang="nl-BE" sz="1400" dirty="0">
                <a:solidFill>
                  <a:srgbClr val="FFFFFF"/>
                </a:solidFill>
                <a:effectLst/>
              </a:rPr>
              <a:t>(</a:t>
            </a:r>
            <a:r>
              <a:rPr lang="nl-BE" sz="1400" dirty="0">
                <a:solidFill>
                  <a:srgbClr val="EBBBFF"/>
                </a:solidFill>
                <a:effectLst/>
              </a:rPr>
              <a:t>Podcast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>
                <a:solidFill>
                  <a:srgbClr val="FFC58F"/>
                </a:solidFill>
                <a:effectLst/>
              </a:rPr>
              <a:t>item</a:t>
            </a:r>
            <a:r>
              <a:rPr lang="nl-BE" sz="1400" dirty="0">
                <a:solidFill>
                  <a:srgbClr val="FFFFFF"/>
                </a:solidFill>
                <a:effectLst/>
              </a:rPr>
              <a:t>, 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boolean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>
                <a:solidFill>
                  <a:srgbClr val="FFC58F"/>
                </a:solidFill>
                <a:effectLst/>
              </a:rPr>
              <a:t>empty</a:t>
            </a:r>
            <a:r>
              <a:rPr lang="nl-BE" sz="1400" dirty="0">
                <a:solidFill>
                  <a:srgbClr val="FFFFFF"/>
                </a:solidFill>
                <a:effectLst/>
              </a:rPr>
              <a:t>) {</a:t>
            </a:r>
          </a:p>
          <a:p>
            <a:r>
              <a:rPr lang="nl-BE" sz="1400" dirty="0">
                <a:solidFill>
                  <a:srgbClr val="FFFFFF"/>
                </a:solidFill>
                <a:effectLst/>
              </a:rPr>
              <a:t>        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super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updateItem</a:t>
            </a:r>
            <a:r>
              <a:rPr lang="nl-BE" sz="1400" dirty="0">
                <a:solidFill>
                  <a:srgbClr val="FFFFFF"/>
                </a:solidFill>
                <a:effectLst/>
              </a:rPr>
              <a:t>(item, empty);</a:t>
            </a:r>
          </a:p>
          <a:p>
            <a:r>
              <a:rPr lang="nl-BE" sz="1400" dirty="0">
                <a:solidFill>
                  <a:srgbClr val="FFFFFF"/>
                </a:solidFill>
                <a:effectLst/>
              </a:rPr>
              <a:t>        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if</a:t>
            </a:r>
            <a:r>
              <a:rPr lang="nl-BE" sz="1400" dirty="0">
                <a:solidFill>
                  <a:srgbClr val="FFFFFF"/>
                </a:solidFill>
                <a:effectLst/>
              </a:rPr>
              <a:t> (item </a:t>
            </a:r>
            <a:r>
              <a:rPr lang="nl-BE" sz="1400" dirty="0">
                <a:solidFill>
                  <a:srgbClr val="99FFFF"/>
                </a:solidFill>
                <a:effectLst/>
              </a:rPr>
              <a:t>!=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 err="1">
                <a:solidFill>
                  <a:srgbClr val="FFC58F"/>
                </a:solidFill>
                <a:effectLst/>
              </a:rPr>
              <a:t>null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>
                <a:solidFill>
                  <a:srgbClr val="99FFFF"/>
                </a:solidFill>
                <a:effectLst/>
              </a:rPr>
              <a:t>&amp;&amp;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>
                <a:solidFill>
                  <a:srgbClr val="99FFFF"/>
                </a:solidFill>
                <a:effectLst/>
              </a:rPr>
              <a:t>!</a:t>
            </a:r>
            <a:r>
              <a:rPr lang="nl-BE" sz="1400" dirty="0">
                <a:solidFill>
                  <a:srgbClr val="FFFFFF"/>
                </a:solidFill>
                <a:effectLst/>
              </a:rPr>
              <a:t>empty) {</a:t>
            </a:r>
          </a:p>
          <a:p>
            <a:r>
              <a:rPr lang="nl-BE" sz="1400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this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title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setText</a:t>
            </a:r>
            <a:r>
              <a:rPr lang="nl-BE" sz="1400" dirty="0">
                <a:solidFill>
                  <a:srgbClr val="FFFFFF"/>
                </a:solidFill>
                <a:effectLst/>
              </a:rPr>
              <a:t>(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item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getTitle</a:t>
            </a:r>
            <a:r>
              <a:rPr lang="nl-BE" sz="1400" dirty="0">
                <a:solidFill>
                  <a:srgbClr val="FFFFFF"/>
                </a:solidFill>
                <a:effectLst/>
              </a:rPr>
              <a:t>());</a:t>
            </a:r>
          </a:p>
          <a:p>
            <a:r>
              <a:rPr lang="nl-BE" sz="1400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this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url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setText</a:t>
            </a:r>
            <a:r>
              <a:rPr lang="nl-BE" sz="1400" dirty="0">
                <a:solidFill>
                  <a:srgbClr val="FFFFFF"/>
                </a:solidFill>
                <a:effectLst/>
              </a:rPr>
              <a:t>(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item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getUrl</a:t>
            </a:r>
            <a:r>
              <a:rPr lang="nl-BE" sz="1400" dirty="0">
                <a:solidFill>
                  <a:srgbClr val="FFFFFF"/>
                </a:solidFill>
                <a:effectLst/>
              </a:rPr>
              <a:t>());</a:t>
            </a:r>
          </a:p>
          <a:p>
            <a:r>
              <a:rPr lang="nl-BE" sz="1400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this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image</a:t>
            </a:r>
            <a:r>
              <a:rPr lang="nl-BE" sz="1400" dirty="0" err="1">
                <a:solidFill>
                  <a:srgbClr val="FFFFFF"/>
                </a:solidFill>
                <a:effectLst/>
              </a:rPr>
              <a:t>.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setImage</a:t>
            </a:r>
            <a:r>
              <a:rPr lang="nl-BE" sz="1400" dirty="0">
                <a:solidFill>
                  <a:srgbClr val="FFFFFF"/>
                </a:solidFill>
                <a:effectLst/>
              </a:rPr>
              <a:t>(</a:t>
            </a:r>
            <a:r>
              <a:rPr lang="nl-BE" sz="1400" dirty="0">
                <a:solidFill>
                  <a:srgbClr val="EBBBFF"/>
                </a:solidFill>
                <a:effectLst/>
              </a:rPr>
              <a:t>new</a:t>
            </a:r>
            <a:r>
              <a:rPr lang="nl-BE" sz="1400" dirty="0">
                <a:solidFill>
                  <a:srgbClr val="FFFFFF"/>
                </a:solidFill>
                <a:effectLst/>
              </a:rPr>
              <a:t> </a:t>
            </a:r>
            <a:r>
              <a:rPr lang="nl-BE" sz="1400" dirty="0">
                <a:solidFill>
                  <a:srgbClr val="BBDAFF"/>
                </a:solidFill>
                <a:effectLst/>
              </a:rPr>
              <a:t>Image(</a:t>
            </a:r>
            <a:r>
              <a:rPr lang="nl-BE" sz="1400" dirty="0" err="1">
                <a:solidFill>
                  <a:srgbClr val="FF9DA4"/>
                </a:solidFill>
                <a:effectLst/>
              </a:rPr>
              <a:t>item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.getImage</a:t>
            </a:r>
            <a:r>
              <a:rPr lang="nl-BE" sz="1400" dirty="0" smtClean="0">
                <a:solidFill>
                  <a:srgbClr val="BBDAFF"/>
                </a:solidFill>
                <a:effectLst/>
              </a:rPr>
              <a:t>())</a:t>
            </a:r>
            <a:r>
              <a:rPr lang="nl-BE" sz="1400" dirty="0" smtClean="0">
                <a:solidFill>
                  <a:srgbClr val="FFFFFF"/>
                </a:solidFill>
                <a:effectLst/>
              </a:rPr>
              <a:t>);</a:t>
            </a:r>
            <a:r>
              <a:rPr lang="nl-BE" sz="1400" dirty="0">
                <a:solidFill>
                  <a:srgbClr val="FFFFFF"/>
                </a:solidFill>
                <a:effectLst/>
              </a:rPr>
              <a:t/>
            </a:r>
            <a:br>
              <a:rPr lang="nl-BE" sz="1400" dirty="0">
                <a:solidFill>
                  <a:srgbClr val="FFFFFF"/>
                </a:solidFill>
                <a:effectLst/>
              </a:rPr>
            </a:br>
            <a:r>
              <a:rPr lang="nl-BE" sz="1400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setGraphic</a:t>
            </a:r>
            <a:r>
              <a:rPr lang="nl-BE" sz="1400" dirty="0">
                <a:solidFill>
                  <a:srgbClr val="BBDAFF"/>
                </a:solidFill>
                <a:effectLst/>
              </a:rPr>
              <a:t>(content</a:t>
            </a:r>
            <a:r>
              <a:rPr lang="nl-BE" sz="1400" dirty="0" smtClean="0">
                <a:solidFill>
                  <a:srgbClr val="BBDAFF"/>
                </a:solidFill>
                <a:effectLst/>
              </a:rPr>
              <a:t>)</a:t>
            </a:r>
            <a:r>
              <a:rPr lang="nl-BE" sz="1400" dirty="0" smtClean="0">
                <a:solidFill>
                  <a:srgbClr val="FFFFFF"/>
                </a:solidFill>
                <a:effectLst/>
              </a:rPr>
              <a:t>;</a:t>
            </a:r>
            <a:r>
              <a:rPr lang="nl-BE" sz="1400" dirty="0">
                <a:solidFill>
                  <a:srgbClr val="FFFFFF"/>
                </a:solidFill>
                <a:effectLst/>
              </a:rPr>
              <a:t/>
            </a:r>
            <a:br>
              <a:rPr lang="nl-BE" sz="1400" dirty="0">
                <a:solidFill>
                  <a:srgbClr val="FFFFFF"/>
                </a:solidFill>
                <a:effectLst/>
              </a:rPr>
            </a:br>
            <a:r>
              <a:rPr lang="nl-BE" sz="1400" dirty="0">
                <a:solidFill>
                  <a:srgbClr val="FFFFFF"/>
                </a:solidFill>
                <a:effectLst/>
              </a:rPr>
              <a:t>        } </a:t>
            </a:r>
            <a:r>
              <a:rPr lang="nl-BE" sz="1400" dirty="0" err="1">
                <a:solidFill>
                  <a:srgbClr val="EBBBFF"/>
                </a:solidFill>
                <a:effectLst/>
              </a:rPr>
              <a:t>else</a:t>
            </a:r>
            <a:r>
              <a:rPr lang="nl-BE" sz="1400" dirty="0">
                <a:solidFill>
                  <a:srgbClr val="FFFFFF"/>
                </a:solidFill>
                <a:effectLst/>
              </a:rPr>
              <a:t> {</a:t>
            </a:r>
          </a:p>
          <a:p>
            <a:r>
              <a:rPr lang="nl-BE" sz="1400" dirty="0">
                <a:solidFill>
                  <a:srgbClr val="FFFFFF"/>
                </a:solidFill>
                <a:effectLst/>
              </a:rPr>
              <a:t>            </a:t>
            </a:r>
            <a:r>
              <a:rPr lang="nl-BE" sz="1400" dirty="0" err="1">
                <a:solidFill>
                  <a:srgbClr val="BBDAFF"/>
                </a:solidFill>
                <a:effectLst/>
              </a:rPr>
              <a:t>setGraphic</a:t>
            </a:r>
            <a:r>
              <a:rPr lang="nl-BE" sz="1400" dirty="0">
                <a:solidFill>
                  <a:srgbClr val="BBDAFF"/>
                </a:solidFill>
                <a:effectLst/>
              </a:rPr>
              <a:t>(</a:t>
            </a:r>
            <a:r>
              <a:rPr lang="nl-BE" sz="1400" dirty="0" err="1">
                <a:solidFill>
                  <a:srgbClr val="FFC58F"/>
                </a:solidFill>
                <a:effectLst/>
              </a:rPr>
              <a:t>null</a:t>
            </a:r>
            <a:r>
              <a:rPr lang="nl-BE" sz="1400" dirty="0">
                <a:solidFill>
                  <a:srgbClr val="BBDAFF"/>
                </a:solidFill>
                <a:effectLst/>
              </a:rPr>
              <a:t>)</a:t>
            </a:r>
            <a:r>
              <a:rPr lang="nl-BE" sz="1400" dirty="0">
                <a:solidFill>
                  <a:srgbClr val="FFFFFF"/>
                </a:solidFill>
                <a:effectLst/>
              </a:rPr>
              <a:t>;</a:t>
            </a:r>
          </a:p>
          <a:p>
            <a:r>
              <a:rPr lang="nl-BE" sz="1400" dirty="0">
                <a:solidFill>
                  <a:srgbClr val="FFFFFF"/>
                </a:solidFill>
                <a:effectLst/>
              </a:rPr>
              <a:t>        }</a:t>
            </a:r>
          </a:p>
          <a:p>
            <a:r>
              <a:rPr lang="nl-BE" sz="1400" dirty="0">
                <a:solidFill>
                  <a:srgbClr val="FFFFFF"/>
                </a:solidFill>
                <a:effectLst/>
              </a:rPr>
              <a:t>    }</a:t>
            </a:r>
          </a:p>
          <a:p>
            <a:pPr>
              <a:lnSpc>
                <a:spcPct val="100000"/>
              </a:lnSpc>
            </a:pPr>
            <a:endParaRPr lang="nl-BE" sz="1400" dirty="0">
              <a:solidFill>
                <a:srgbClr val="FFFFFF"/>
              </a:solidFill>
              <a:effectLst/>
            </a:endParaRP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BE" dirty="0" err="1" smtClean="0"/>
              <a:t>Upone</a:t>
            </a:r>
            <a:r>
              <a:rPr lang="nl-BE" dirty="0" smtClean="0"/>
              <a:t> </a:t>
            </a:r>
            <a:r>
              <a:rPr lang="nl-BE" dirty="0" err="1" smtClean="0"/>
              <a:t>creation</a:t>
            </a:r>
            <a:r>
              <a:rPr lang="nl-BE" dirty="0" smtClean="0"/>
              <a:t> of </a:t>
            </a:r>
            <a:r>
              <a:rPr lang="nl-BE" dirty="0" err="1" smtClean="0"/>
              <a:t>the</a:t>
            </a:r>
            <a:r>
              <a:rPr lang="nl-BE" dirty="0" smtClean="0"/>
              <a:t> listview, </a:t>
            </a:r>
            <a:r>
              <a:rPr lang="nl-BE" dirty="0" err="1" smtClean="0"/>
              <a:t>define</a:t>
            </a:r>
            <a:r>
              <a:rPr lang="nl-BE" dirty="0" smtClean="0"/>
              <a:t> a </a:t>
            </a:r>
            <a:r>
              <a:rPr lang="nl-BE" dirty="0" err="1" smtClean="0"/>
              <a:t>callback</a:t>
            </a:r>
            <a:r>
              <a:rPr lang="nl-BE" dirty="0" smtClean="0"/>
              <a:t> </a:t>
            </a:r>
            <a:r>
              <a:rPr lang="nl-BE" dirty="0" err="1" smtClean="0"/>
              <a:t>that</a:t>
            </a:r>
            <a:r>
              <a:rPr lang="nl-BE" dirty="0" smtClean="0"/>
              <a:t> serves as </a:t>
            </a:r>
            <a:r>
              <a:rPr lang="nl-BE" dirty="0" err="1" smtClean="0"/>
              <a:t>factory</a:t>
            </a:r>
            <a:r>
              <a:rPr lang="nl-BE" dirty="0" smtClean="0"/>
              <a:t> </a:t>
            </a:r>
            <a:r>
              <a:rPr lang="nl-BE" dirty="0" err="1" smtClean="0"/>
              <a:t>method</a:t>
            </a:r>
            <a:r>
              <a:rPr lang="nl-BE" dirty="0" smtClean="0"/>
              <a:t>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create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cells</a:t>
            </a:r>
            <a:r>
              <a:rPr lang="nl-BE" dirty="0" smtClean="0"/>
              <a:t> of </a:t>
            </a:r>
            <a:r>
              <a:rPr lang="nl-BE" dirty="0" err="1" smtClean="0"/>
              <a:t>the</a:t>
            </a:r>
            <a:r>
              <a:rPr lang="nl-BE" dirty="0" smtClean="0"/>
              <a:t> listview</a:t>
            </a:r>
          </a:p>
          <a:p>
            <a:r>
              <a:rPr lang="nl-BE" dirty="0" smtClean="0"/>
              <a:t>In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corresponding</a:t>
            </a:r>
            <a:r>
              <a:rPr lang="nl-BE" dirty="0" smtClean="0"/>
              <a:t> class </a:t>
            </a:r>
            <a:r>
              <a:rPr lang="nl-BE" dirty="0" err="1" smtClean="0"/>
              <a:t>that</a:t>
            </a:r>
            <a:r>
              <a:rPr lang="nl-BE" dirty="0" smtClean="0"/>
              <a:t> </a:t>
            </a:r>
            <a:r>
              <a:rPr lang="nl-BE" dirty="0" err="1" smtClean="0"/>
              <a:t>representss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cell</a:t>
            </a:r>
            <a:r>
              <a:rPr lang="nl-BE" dirty="0" smtClean="0"/>
              <a:t> of </a:t>
            </a:r>
            <a:r>
              <a:rPr lang="nl-BE" dirty="0" err="1" smtClean="0"/>
              <a:t>the</a:t>
            </a:r>
            <a:r>
              <a:rPr lang="nl-BE" dirty="0" smtClean="0"/>
              <a:t> list view, </a:t>
            </a:r>
            <a:r>
              <a:rPr lang="nl-BE" dirty="0" err="1" smtClean="0"/>
              <a:t>override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updateItem</a:t>
            </a:r>
            <a:r>
              <a:rPr lang="nl-BE" dirty="0" smtClean="0"/>
              <a:t> </a:t>
            </a:r>
            <a:r>
              <a:rPr lang="nl-BE" dirty="0" err="1" smtClean="0"/>
              <a:t>method</a:t>
            </a:r>
            <a:r>
              <a:rPr lang="nl-BE" dirty="0" smtClean="0"/>
              <a:t> </a:t>
            </a:r>
            <a:r>
              <a:rPr lang="nl-BE" dirty="0" err="1" smtClean="0"/>
              <a:t>and</a:t>
            </a:r>
            <a:r>
              <a:rPr lang="nl-BE" dirty="0" smtClean="0"/>
              <a:t> map </a:t>
            </a:r>
            <a:r>
              <a:rPr lang="nl-BE" dirty="0" err="1" smtClean="0"/>
              <a:t>the</a:t>
            </a:r>
            <a:r>
              <a:rPr lang="nl-BE" dirty="0" smtClean="0"/>
              <a:t> fields of </a:t>
            </a:r>
            <a:r>
              <a:rPr lang="nl-BE" dirty="0" err="1" smtClean="0"/>
              <a:t>the</a:t>
            </a:r>
            <a:r>
              <a:rPr lang="nl-BE" dirty="0" smtClean="0"/>
              <a:t> object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properties</a:t>
            </a:r>
            <a:r>
              <a:rPr lang="nl-BE" dirty="0" smtClean="0"/>
              <a:t> of </a:t>
            </a:r>
            <a:r>
              <a:rPr lang="nl-BE" dirty="0" err="1" smtClean="0"/>
              <a:t>the</a:t>
            </a:r>
            <a:r>
              <a:rPr lang="nl-BE" dirty="0" smtClean="0"/>
              <a:t> </a:t>
            </a:r>
            <a:r>
              <a:rPr lang="nl-BE" dirty="0" err="1" smtClean="0"/>
              <a:t>ListCell</a:t>
            </a:r>
            <a:endParaRPr lang="en-US" dirty="0"/>
          </a:p>
        </p:txBody>
      </p:sp>
      <p:cxnSp>
        <p:nvCxnSpPr>
          <p:cNvPr id="9" name="Rechte verbindingslijn 8"/>
          <p:cNvCxnSpPr>
            <a:stCxn id="6" idx="1"/>
            <a:endCxn id="6" idx="3"/>
          </p:cNvCxnSpPr>
          <p:nvPr/>
        </p:nvCxnSpPr>
        <p:spPr>
          <a:xfrm>
            <a:off x="143328" y="3431399"/>
            <a:ext cx="7417405" cy="0"/>
          </a:xfrm>
          <a:prstGeom prst="line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2178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JavaFX application</a:t>
            </a:r>
            <a:br>
              <a:rPr lang="en-US" dirty="0" smtClean="0"/>
            </a:br>
            <a:r>
              <a:rPr lang="en-US" dirty="0" smtClean="0"/>
              <a:t>step-by-step</a:t>
            </a:r>
            <a:endParaRPr lang="en-US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2009775" y="148730"/>
            <a:ext cx="5550958" cy="6565337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dirty="0" smtClean="0">
                <a:solidFill>
                  <a:srgbClr val="292929"/>
                </a:solidFill>
              </a:rPr>
              <a:t>Analyze requirements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 smtClean="0">
                <a:solidFill>
                  <a:srgbClr val="292929"/>
                </a:solidFill>
              </a:rPr>
              <a:t>UX/UI Design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 smtClean="0">
                <a:solidFill>
                  <a:srgbClr val="292929"/>
                </a:solidFill>
              </a:rPr>
              <a:t>Design a scene graph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 smtClean="0">
                <a:solidFill>
                  <a:srgbClr val="292929"/>
                </a:solidFill>
              </a:rPr>
              <a:t>Build a class structure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 smtClean="0">
                <a:solidFill>
                  <a:srgbClr val="292929"/>
                </a:solidFill>
              </a:rPr>
              <a:t>Implement the scene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 smtClean="0">
                <a:solidFill>
                  <a:srgbClr val="292929"/>
                </a:solidFill>
              </a:rPr>
              <a:t>Attach event handlers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 smtClean="0">
                <a:solidFill>
                  <a:srgbClr val="292929"/>
                </a:solidFill>
              </a:rPr>
              <a:t>Test the application</a:t>
            </a:r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There are several approaches to building a JavaFX application</a:t>
            </a:r>
          </a:p>
          <a:p>
            <a:r>
              <a:rPr lang="en-US" dirty="0" smtClean="0"/>
              <a:t>Especially the order of events may differ</a:t>
            </a:r>
          </a:p>
          <a:p>
            <a:r>
              <a:rPr lang="en-US" dirty="0" smtClean="0"/>
              <a:t>Approaches may differ dependent on type of application, demand, other parts of the application or personal preferences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33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Analyze requirements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>
          <a:xfrm>
            <a:off x="7705726" y="1009650"/>
            <a:ext cx="4375676" cy="57044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 smtClean="0"/>
              <a:t>As with most applications, a quality product starts with a profound analysis of the user requirements.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 smtClean="0"/>
              <a:t>Typically, UI’s give you more degrees of freedom than when implementing pure business logic.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 smtClean="0"/>
              <a:t>Those extra degrees of freedom you have can be a blessing (‘you do what you want’) but frequently they are also the cause of failing projects (‘because maybe the user wanted something else...’)</a:t>
            </a:r>
            <a:endParaRPr lang="en-US" i="1" dirty="0"/>
          </a:p>
        </p:txBody>
      </p:sp>
      <p:sp>
        <p:nvSpPr>
          <p:cNvPr id="33" name="Tekstvak 32"/>
          <p:cNvSpPr txBox="1"/>
          <p:nvPr/>
        </p:nvSpPr>
        <p:spPr>
          <a:xfrm rot="20700000">
            <a:off x="438150" y="733425"/>
            <a:ext cx="3267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egoe Script" panose="030B0504020000000003" pitchFamily="66" charset="0"/>
              </a:rPr>
              <a:t>A widget that I can easily expand</a:t>
            </a:r>
            <a:endParaRPr lang="en-US" sz="2400" dirty="0">
              <a:latin typeface="Segoe Script" panose="030B0504020000000003" pitchFamily="66" charset="0"/>
            </a:endParaRPr>
          </a:p>
        </p:txBody>
      </p:sp>
      <p:sp>
        <p:nvSpPr>
          <p:cNvPr id="34" name="Vrije vorm 33"/>
          <p:cNvSpPr/>
          <p:nvPr/>
        </p:nvSpPr>
        <p:spPr>
          <a:xfrm>
            <a:off x="819150" y="1170609"/>
            <a:ext cx="2894816" cy="1154719"/>
          </a:xfrm>
          <a:custGeom>
            <a:avLst/>
            <a:gdLst>
              <a:gd name="connsiteX0" fmla="*/ 0 w 2894816"/>
              <a:gd name="connsiteY0" fmla="*/ 934416 h 1154719"/>
              <a:gd name="connsiteX1" fmla="*/ 2886075 w 2894816"/>
              <a:gd name="connsiteY1" fmla="*/ 966 h 1154719"/>
              <a:gd name="connsiteX2" fmla="*/ 914400 w 2894816"/>
              <a:gd name="connsiteY2" fmla="*/ 1086816 h 1154719"/>
              <a:gd name="connsiteX3" fmla="*/ 1466850 w 2894816"/>
              <a:gd name="connsiteY3" fmla="*/ 1039191 h 1154719"/>
              <a:gd name="connsiteX4" fmla="*/ 1485900 w 2894816"/>
              <a:gd name="connsiteY4" fmla="*/ 1029666 h 115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4816" h="1154719">
                <a:moveTo>
                  <a:pt x="0" y="934416"/>
                </a:moveTo>
                <a:cubicBezTo>
                  <a:pt x="1366837" y="454991"/>
                  <a:pt x="2733675" y="-24434"/>
                  <a:pt x="2886075" y="966"/>
                </a:cubicBezTo>
                <a:cubicBezTo>
                  <a:pt x="3038475" y="26366"/>
                  <a:pt x="1150938" y="913778"/>
                  <a:pt x="914400" y="1086816"/>
                </a:cubicBezTo>
                <a:cubicBezTo>
                  <a:pt x="677863" y="1259854"/>
                  <a:pt x="1371600" y="1048716"/>
                  <a:pt x="1466850" y="1039191"/>
                </a:cubicBezTo>
                <a:cubicBezTo>
                  <a:pt x="1562100" y="1029666"/>
                  <a:pt x="1524000" y="1029666"/>
                  <a:pt x="1485900" y="102966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" name="Tekstvak 35"/>
          <p:cNvSpPr txBox="1"/>
          <p:nvPr/>
        </p:nvSpPr>
        <p:spPr>
          <a:xfrm rot="605841">
            <a:off x="2683191" y="2584787"/>
            <a:ext cx="3267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egoe Script" panose="030B0504020000000003" pitchFamily="66" charset="0"/>
              </a:rPr>
              <a:t>Something that helps me organize time</a:t>
            </a:r>
            <a:endParaRPr lang="en-US" sz="2400" dirty="0">
              <a:latin typeface="Segoe Script" panose="030B0504020000000003" pitchFamily="66" charset="0"/>
            </a:endParaRPr>
          </a:p>
        </p:txBody>
      </p:sp>
      <p:sp>
        <p:nvSpPr>
          <p:cNvPr id="37" name="Tekstvak 36"/>
          <p:cNvSpPr txBox="1"/>
          <p:nvPr/>
        </p:nvSpPr>
        <p:spPr>
          <a:xfrm rot="21330182">
            <a:off x="315655" y="3808727"/>
            <a:ext cx="3512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egoe Script" panose="030B0504020000000003" pitchFamily="66" charset="0"/>
              </a:rPr>
              <a:t>I want to have a media player on it to play my favorite podcasts</a:t>
            </a:r>
            <a:endParaRPr lang="en-US" sz="2400" dirty="0">
              <a:latin typeface="Segoe Script" panose="030B0504020000000003" pitchFamily="66" charset="0"/>
            </a:endParaRPr>
          </a:p>
        </p:txBody>
      </p:sp>
      <p:sp>
        <p:nvSpPr>
          <p:cNvPr id="38" name="Tekstvak 37"/>
          <p:cNvSpPr txBox="1"/>
          <p:nvPr/>
        </p:nvSpPr>
        <p:spPr>
          <a:xfrm rot="539149">
            <a:off x="3813233" y="4485532"/>
            <a:ext cx="3512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egoe Script" panose="030B0504020000000003" pitchFamily="66" charset="0"/>
              </a:rPr>
              <a:t>It shows me visually how long to the next exams</a:t>
            </a:r>
            <a:endParaRPr lang="en-US" sz="2400" dirty="0">
              <a:latin typeface="Segoe Script" panose="030B0504020000000003" pitchFamily="66" charset="0"/>
            </a:endParaRPr>
          </a:p>
        </p:txBody>
      </p:sp>
      <p:sp>
        <p:nvSpPr>
          <p:cNvPr id="35" name="Vrije vorm 34"/>
          <p:cNvSpPr/>
          <p:nvPr/>
        </p:nvSpPr>
        <p:spPr>
          <a:xfrm>
            <a:off x="3636381" y="4096917"/>
            <a:ext cx="3730360" cy="2035618"/>
          </a:xfrm>
          <a:custGeom>
            <a:avLst/>
            <a:gdLst>
              <a:gd name="connsiteX0" fmla="*/ 3554994 w 3730360"/>
              <a:gd name="connsiteY0" fmla="*/ 875133 h 2035618"/>
              <a:gd name="connsiteX1" fmla="*/ 1850019 w 3730360"/>
              <a:gd name="connsiteY1" fmla="*/ 8358 h 2035618"/>
              <a:gd name="connsiteX2" fmla="*/ 364119 w 3730360"/>
              <a:gd name="connsiteY2" fmla="*/ 503658 h 2035618"/>
              <a:gd name="connsiteX3" fmla="*/ 268869 w 3730360"/>
              <a:gd name="connsiteY3" fmla="*/ 1589508 h 2035618"/>
              <a:gd name="connsiteX4" fmla="*/ 3497844 w 3730360"/>
              <a:gd name="connsiteY4" fmla="*/ 1980033 h 2035618"/>
              <a:gd name="connsiteX5" fmla="*/ 3221619 w 3730360"/>
              <a:gd name="connsiteY5" fmla="*/ 456033 h 2035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30360" h="2035618">
                <a:moveTo>
                  <a:pt x="3554994" y="875133"/>
                </a:moveTo>
                <a:cubicBezTo>
                  <a:pt x="2968412" y="472701"/>
                  <a:pt x="2381831" y="70270"/>
                  <a:pt x="1850019" y="8358"/>
                </a:cubicBezTo>
                <a:cubicBezTo>
                  <a:pt x="1318207" y="-53554"/>
                  <a:pt x="627644" y="240133"/>
                  <a:pt x="364119" y="503658"/>
                </a:cubicBezTo>
                <a:cubicBezTo>
                  <a:pt x="100594" y="767183"/>
                  <a:pt x="-253419" y="1343445"/>
                  <a:pt x="268869" y="1589508"/>
                </a:cubicBezTo>
                <a:cubicBezTo>
                  <a:pt x="791157" y="1835571"/>
                  <a:pt x="3005719" y="2168945"/>
                  <a:pt x="3497844" y="1980033"/>
                </a:cubicBezTo>
                <a:cubicBezTo>
                  <a:pt x="3989969" y="1791121"/>
                  <a:pt x="3605794" y="1123577"/>
                  <a:pt x="3221619" y="45603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0" name="Tekstvak 39"/>
          <p:cNvSpPr txBox="1"/>
          <p:nvPr/>
        </p:nvSpPr>
        <p:spPr>
          <a:xfrm rot="21208017">
            <a:off x="4131639" y="528320"/>
            <a:ext cx="3267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egoe Script" panose="030B0504020000000003" pitchFamily="66" charset="0"/>
              </a:rPr>
              <a:t>A small gadget; like a (smart) sticky note on your screen...</a:t>
            </a:r>
            <a:endParaRPr lang="en-US" sz="2400" dirty="0"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48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Afbeelding 4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707"/>
          <a:stretch/>
        </p:blipFill>
        <p:spPr>
          <a:xfrm>
            <a:off x="3822284" y="5057129"/>
            <a:ext cx="2109032" cy="1408231"/>
          </a:xfrm>
          <a:prstGeom prst="rect">
            <a:avLst/>
          </a:prstGeom>
        </p:spPr>
      </p:pic>
      <p:pic>
        <p:nvPicPr>
          <p:cNvPr id="41" name="Afbeelding 4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884"/>
          <a:stretch/>
        </p:blipFill>
        <p:spPr>
          <a:xfrm>
            <a:off x="3655413" y="5218428"/>
            <a:ext cx="2102808" cy="1421106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UX/UI Design</a:t>
            </a:r>
            <a:br>
              <a:rPr lang="en-US" dirty="0" smtClean="0"/>
            </a:br>
            <a:r>
              <a:rPr lang="en-US" sz="2800" dirty="0" smtClean="0"/>
              <a:t>Introduction</a:t>
            </a:r>
            <a:endParaRPr lang="en-US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We will not be able to cover all functional requirements in this tutorial, but</a:t>
            </a:r>
          </a:p>
          <a:p>
            <a:r>
              <a:rPr lang="en-US" dirty="0" smtClean="0"/>
              <a:t>We need to consider </a:t>
            </a:r>
            <a:r>
              <a:rPr lang="en-US" dirty="0"/>
              <a:t>the </a:t>
            </a:r>
            <a:r>
              <a:rPr lang="en-US" dirty="0" smtClean="0"/>
              <a:t>extensibility of the application from the start (</a:t>
            </a:r>
            <a:r>
              <a:rPr lang="en-US" i="1" dirty="0" smtClean="0"/>
              <a:t>see architecture course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319" t="28577" r="-273" b="608"/>
          <a:stretch/>
        </p:blipFill>
        <p:spPr>
          <a:xfrm>
            <a:off x="0" y="0"/>
            <a:ext cx="2514600" cy="329565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7736" y="2198257"/>
            <a:ext cx="2428796" cy="2425291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098" y="5409282"/>
            <a:ext cx="3499028" cy="1519641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1911" y="202911"/>
            <a:ext cx="2112350" cy="2109302"/>
          </a:xfrm>
          <a:prstGeom prst="rect">
            <a:avLst/>
          </a:prstGeom>
        </p:spPr>
      </p:pic>
      <p:sp>
        <p:nvSpPr>
          <p:cNvPr id="21" name="Vrije vorm 20"/>
          <p:cNvSpPr/>
          <p:nvPr/>
        </p:nvSpPr>
        <p:spPr>
          <a:xfrm>
            <a:off x="4635500" y="2006373"/>
            <a:ext cx="711200" cy="546327"/>
          </a:xfrm>
          <a:custGeom>
            <a:avLst/>
            <a:gdLst>
              <a:gd name="connsiteX0" fmla="*/ 0 w 711200"/>
              <a:gd name="connsiteY0" fmla="*/ 546327 h 546327"/>
              <a:gd name="connsiteX1" fmla="*/ 508000 w 711200"/>
              <a:gd name="connsiteY1" fmla="*/ 89127 h 546327"/>
              <a:gd name="connsiteX2" fmla="*/ 711200 w 711200"/>
              <a:gd name="connsiteY2" fmla="*/ 227 h 54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200" h="546327">
                <a:moveTo>
                  <a:pt x="0" y="546327"/>
                </a:moveTo>
                <a:cubicBezTo>
                  <a:pt x="194733" y="363235"/>
                  <a:pt x="389467" y="180144"/>
                  <a:pt x="508000" y="89127"/>
                </a:cubicBezTo>
                <a:cubicBezTo>
                  <a:pt x="626533" y="-1890"/>
                  <a:pt x="668866" y="-832"/>
                  <a:pt x="711200" y="227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kstvak 21"/>
          <p:cNvSpPr txBox="1"/>
          <p:nvPr/>
        </p:nvSpPr>
        <p:spPr>
          <a:xfrm rot="448190">
            <a:off x="4292604" y="1713817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Change</a:t>
            </a:r>
          </a:p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skin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23" name="Tekstvak 22"/>
          <p:cNvSpPr txBox="1"/>
          <p:nvPr/>
        </p:nvSpPr>
        <p:spPr>
          <a:xfrm>
            <a:off x="5002335" y="2954224"/>
            <a:ext cx="1878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Control</a:t>
            </a:r>
          </a:p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appearance</a:t>
            </a:r>
          </a:p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of all visual elements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24" name="Vrije vorm 23"/>
          <p:cNvSpPr/>
          <p:nvPr/>
        </p:nvSpPr>
        <p:spPr>
          <a:xfrm>
            <a:off x="3841750" y="3422650"/>
            <a:ext cx="1390650" cy="469900"/>
          </a:xfrm>
          <a:custGeom>
            <a:avLst/>
            <a:gdLst>
              <a:gd name="connsiteX0" fmla="*/ 1390650 w 1390650"/>
              <a:gd name="connsiteY0" fmla="*/ 0 h 469900"/>
              <a:gd name="connsiteX1" fmla="*/ 495300 w 1390650"/>
              <a:gd name="connsiteY1" fmla="*/ 152400 h 469900"/>
              <a:gd name="connsiteX2" fmla="*/ 0 w 1390650"/>
              <a:gd name="connsiteY2" fmla="*/ 46990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0650" h="469900">
                <a:moveTo>
                  <a:pt x="1390650" y="0"/>
                </a:moveTo>
                <a:cubicBezTo>
                  <a:pt x="1058862" y="37041"/>
                  <a:pt x="727075" y="74083"/>
                  <a:pt x="495300" y="152400"/>
                </a:cubicBezTo>
                <a:cubicBezTo>
                  <a:pt x="263525" y="230717"/>
                  <a:pt x="131762" y="350308"/>
                  <a:pt x="0" y="4699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Vrije vorm 24"/>
          <p:cNvSpPr/>
          <p:nvPr/>
        </p:nvSpPr>
        <p:spPr>
          <a:xfrm>
            <a:off x="3905250" y="2965450"/>
            <a:ext cx="1314450" cy="228600"/>
          </a:xfrm>
          <a:custGeom>
            <a:avLst/>
            <a:gdLst>
              <a:gd name="connsiteX0" fmla="*/ 1314450 w 1314450"/>
              <a:gd name="connsiteY0" fmla="*/ 228600 h 228600"/>
              <a:gd name="connsiteX1" fmla="*/ 0 w 1314450"/>
              <a:gd name="connsiteY1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4450" h="228600">
                <a:moveTo>
                  <a:pt x="1314450" y="228600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Vrije vorm 25"/>
          <p:cNvSpPr/>
          <p:nvPr/>
        </p:nvSpPr>
        <p:spPr>
          <a:xfrm>
            <a:off x="3752850" y="2425700"/>
            <a:ext cx="1619250" cy="812800"/>
          </a:xfrm>
          <a:custGeom>
            <a:avLst/>
            <a:gdLst>
              <a:gd name="connsiteX0" fmla="*/ 1619250 w 1619250"/>
              <a:gd name="connsiteY0" fmla="*/ 812800 h 812800"/>
              <a:gd name="connsiteX1" fmla="*/ 285750 w 1619250"/>
              <a:gd name="connsiteY1" fmla="*/ 196850 h 812800"/>
              <a:gd name="connsiteX2" fmla="*/ 0 w 1619250"/>
              <a:gd name="connsiteY2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0" h="812800">
                <a:moveTo>
                  <a:pt x="1619250" y="812800"/>
                </a:moveTo>
                <a:cubicBezTo>
                  <a:pt x="1087437" y="572558"/>
                  <a:pt x="555625" y="332317"/>
                  <a:pt x="285750" y="196850"/>
                </a:cubicBezTo>
                <a:cubicBezTo>
                  <a:pt x="15875" y="61383"/>
                  <a:pt x="7937" y="30691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Vrije vorm 26"/>
          <p:cNvSpPr/>
          <p:nvPr/>
        </p:nvSpPr>
        <p:spPr>
          <a:xfrm>
            <a:off x="2296633" y="2264735"/>
            <a:ext cx="340241" cy="265814"/>
          </a:xfrm>
          <a:custGeom>
            <a:avLst/>
            <a:gdLst>
              <a:gd name="connsiteX0" fmla="*/ 340241 w 340241"/>
              <a:gd name="connsiteY0" fmla="*/ 265814 h 265814"/>
              <a:gd name="connsiteX1" fmla="*/ 0 w 340241"/>
              <a:gd name="connsiteY1" fmla="*/ 0 h 26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0241" h="265814">
                <a:moveTo>
                  <a:pt x="340241" y="265814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kstvak 27"/>
          <p:cNvSpPr txBox="1"/>
          <p:nvPr/>
        </p:nvSpPr>
        <p:spPr>
          <a:xfrm rot="18928562">
            <a:off x="2318567" y="1150708"/>
            <a:ext cx="1878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Overlay new  functionality such as academic calendar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29" name="Tekstvak 28"/>
          <p:cNvSpPr txBox="1"/>
          <p:nvPr/>
        </p:nvSpPr>
        <p:spPr>
          <a:xfrm>
            <a:off x="2658938" y="161175"/>
            <a:ext cx="1878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Indicates current date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0" name="Vrije vorm 29"/>
          <p:cNvSpPr/>
          <p:nvPr/>
        </p:nvSpPr>
        <p:spPr>
          <a:xfrm>
            <a:off x="2456121" y="499730"/>
            <a:ext cx="669851" cy="74428"/>
          </a:xfrm>
          <a:custGeom>
            <a:avLst/>
            <a:gdLst>
              <a:gd name="connsiteX0" fmla="*/ 669851 w 669851"/>
              <a:gd name="connsiteY0" fmla="*/ 0 h 74428"/>
              <a:gd name="connsiteX1" fmla="*/ 223284 w 669851"/>
              <a:gd name="connsiteY1" fmla="*/ 74428 h 74428"/>
              <a:gd name="connsiteX2" fmla="*/ 0 w 669851"/>
              <a:gd name="connsiteY2" fmla="*/ 0 h 74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9851" h="74428">
                <a:moveTo>
                  <a:pt x="669851" y="0"/>
                </a:moveTo>
                <a:cubicBezTo>
                  <a:pt x="502388" y="37214"/>
                  <a:pt x="334926" y="74428"/>
                  <a:pt x="223284" y="74428"/>
                </a:cubicBezTo>
                <a:cubicBezTo>
                  <a:pt x="111642" y="74428"/>
                  <a:pt x="55821" y="37214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kstvak 30"/>
          <p:cNvSpPr txBox="1"/>
          <p:nvPr/>
        </p:nvSpPr>
        <p:spPr>
          <a:xfrm>
            <a:off x="428866" y="4032632"/>
            <a:ext cx="1878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exam period indicated in red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2" name="Vrije vorm 31"/>
          <p:cNvSpPr/>
          <p:nvPr/>
        </p:nvSpPr>
        <p:spPr>
          <a:xfrm>
            <a:off x="850605" y="2881423"/>
            <a:ext cx="338509" cy="1048694"/>
          </a:xfrm>
          <a:custGeom>
            <a:avLst/>
            <a:gdLst>
              <a:gd name="connsiteX0" fmla="*/ 244548 w 338509"/>
              <a:gd name="connsiteY0" fmla="*/ 1041991 h 1048694"/>
              <a:gd name="connsiteX1" fmla="*/ 244548 w 338509"/>
              <a:gd name="connsiteY1" fmla="*/ 988828 h 1048694"/>
              <a:gd name="connsiteX2" fmla="*/ 329609 w 338509"/>
              <a:gd name="connsiteY2" fmla="*/ 606056 h 1048694"/>
              <a:gd name="connsiteX3" fmla="*/ 0 w 338509"/>
              <a:gd name="connsiteY3" fmla="*/ 0 h 104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509" h="1048694">
                <a:moveTo>
                  <a:pt x="244548" y="1041991"/>
                </a:moveTo>
                <a:cubicBezTo>
                  <a:pt x="237459" y="1051737"/>
                  <a:pt x="230371" y="1061484"/>
                  <a:pt x="244548" y="988828"/>
                </a:cubicBezTo>
                <a:cubicBezTo>
                  <a:pt x="258725" y="916172"/>
                  <a:pt x="370367" y="770861"/>
                  <a:pt x="329609" y="606056"/>
                </a:cubicBezTo>
                <a:cubicBezTo>
                  <a:pt x="288851" y="441251"/>
                  <a:pt x="144425" y="220625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Vrije vorm 33"/>
          <p:cNvSpPr/>
          <p:nvPr/>
        </p:nvSpPr>
        <p:spPr>
          <a:xfrm>
            <a:off x="4575175" y="4267200"/>
            <a:ext cx="301625" cy="241300"/>
          </a:xfrm>
          <a:custGeom>
            <a:avLst/>
            <a:gdLst>
              <a:gd name="connsiteX0" fmla="*/ 254000 w 254000"/>
              <a:gd name="connsiteY0" fmla="*/ 203200 h 203200"/>
              <a:gd name="connsiteX1" fmla="*/ 0 w 254000"/>
              <a:gd name="connsiteY1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000" h="203200">
                <a:moveTo>
                  <a:pt x="254000" y="203200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kstvak 35"/>
          <p:cNvSpPr txBox="1"/>
          <p:nvPr/>
        </p:nvSpPr>
        <p:spPr>
          <a:xfrm>
            <a:off x="4775930" y="4072572"/>
            <a:ext cx="1175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Should be</a:t>
            </a:r>
          </a:p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resizable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37" name="Ovaal 36"/>
          <p:cNvSpPr/>
          <p:nvPr/>
        </p:nvSpPr>
        <p:spPr>
          <a:xfrm>
            <a:off x="2439313" y="2180644"/>
            <a:ext cx="2792598" cy="2792598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Vrije vorm 37"/>
          <p:cNvSpPr/>
          <p:nvPr/>
        </p:nvSpPr>
        <p:spPr>
          <a:xfrm>
            <a:off x="2623991" y="4549140"/>
            <a:ext cx="515449" cy="822960"/>
          </a:xfrm>
          <a:custGeom>
            <a:avLst/>
            <a:gdLst>
              <a:gd name="connsiteX0" fmla="*/ 515449 w 515449"/>
              <a:gd name="connsiteY0" fmla="*/ 0 h 822960"/>
              <a:gd name="connsiteX1" fmla="*/ 73489 w 515449"/>
              <a:gd name="connsiteY1" fmla="*/ 373380 h 822960"/>
              <a:gd name="connsiteX2" fmla="*/ 4909 w 515449"/>
              <a:gd name="connsiteY2" fmla="*/ 82296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449" h="822960">
                <a:moveTo>
                  <a:pt x="515449" y="0"/>
                </a:moveTo>
                <a:cubicBezTo>
                  <a:pt x="337014" y="118110"/>
                  <a:pt x="158579" y="236220"/>
                  <a:pt x="73489" y="373380"/>
                </a:cubicBezTo>
                <a:cubicBezTo>
                  <a:pt x="-11601" y="510540"/>
                  <a:pt x="-3346" y="666750"/>
                  <a:pt x="4909" y="82296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kstvak 38"/>
          <p:cNvSpPr txBox="1"/>
          <p:nvPr/>
        </p:nvSpPr>
        <p:spPr>
          <a:xfrm>
            <a:off x="342900" y="4843138"/>
            <a:ext cx="21494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Add panel to the right when clicking AP logo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40" name="Tekstvak 39"/>
          <p:cNvSpPr txBox="1"/>
          <p:nvPr/>
        </p:nvSpPr>
        <p:spPr>
          <a:xfrm>
            <a:off x="5872054" y="5334448"/>
            <a:ext cx="1756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Script" panose="030B0504020000000003" pitchFamily="66" charset="0"/>
              </a:rPr>
              <a:t>Double clicking on panel rotates functionality of panel</a:t>
            </a:r>
            <a:endParaRPr lang="en-US" sz="1400" dirty="0">
              <a:latin typeface="Segoe Script" panose="030B0504020000000003" pitchFamily="66" charset="0"/>
            </a:endParaRPr>
          </a:p>
        </p:txBody>
      </p:sp>
      <p:sp>
        <p:nvSpPr>
          <p:cNvPr id="45" name="Vrije vorm 44"/>
          <p:cNvSpPr/>
          <p:nvPr/>
        </p:nvSpPr>
        <p:spPr>
          <a:xfrm>
            <a:off x="5753100" y="6434138"/>
            <a:ext cx="214313" cy="290512"/>
          </a:xfrm>
          <a:custGeom>
            <a:avLst/>
            <a:gdLst>
              <a:gd name="connsiteX0" fmla="*/ 0 w 214313"/>
              <a:gd name="connsiteY0" fmla="*/ 290512 h 290512"/>
              <a:gd name="connsiteX1" fmla="*/ 214313 w 214313"/>
              <a:gd name="connsiteY1" fmla="*/ 0 h 2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313" h="290512">
                <a:moveTo>
                  <a:pt x="0" y="290512"/>
                </a:moveTo>
                <a:lnTo>
                  <a:pt x="214313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Vrije vorm 45"/>
          <p:cNvSpPr/>
          <p:nvPr/>
        </p:nvSpPr>
        <p:spPr>
          <a:xfrm>
            <a:off x="5891213" y="6222040"/>
            <a:ext cx="561706" cy="564718"/>
          </a:xfrm>
          <a:custGeom>
            <a:avLst/>
            <a:gdLst>
              <a:gd name="connsiteX0" fmla="*/ 104775 w 561706"/>
              <a:gd name="connsiteY0" fmla="*/ 73985 h 564718"/>
              <a:gd name="connsiteX1" fmla="*/ 161925 w 561706"/>
              <a:gd name="connsiteY1" fmla="*/ 2548 h 564718"/>
              <a:gd name="connsiteX2" fmla="*/ 557212 w 561706"/>
              <a:gd name="connsiteY2" fmla="*/ 154948 h 564718"/>
              <a:gd name="connsiteX3" fmla="*/ 352425 w 561706"/>
              <a:gd name="connsiteY3" fmla="*/ 516898 h 564718"/>
              <a:gd name="connsiteX4" fmla="*/ 0 w 561706"/>
              <a:gd name="connsiteY4" fmla="*/ 550235 h 564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706" h="564718">
                <a:moveTo>
                  <a:pt x="104775" y="73985"/>
                </a:moveTo>
                <a:cubicBezTo>
                  <a:pt x="95647" y="31519"/>
                  <a:pt x="86519" y="-10946"/>
                  <a:pt x="161925" y="2548"/>
                </a:cubicBezTo>
                <a:cubicBezTo>
                  <a:pt x="237331" y="16042"/>
                  <a:pt x="525462" y="69223"/>
                  <a:pt x="557212" y="154948"/>
                </a:cubicBezTo>
                <a:cubicBezTo>
                  <a:pt x="588962" y="240673"/>
                  <a:pt x="445294" y="451017"/>
                  <a:pt x="352425" y="516898"/>
                </a:cubicBezTo>
                <a:cubicBezTo>
                  <a:pt x="259556" y="582779"/>
                  <a:pt x="129778" y="566507"/>
                  <a:pt x="0" y="55023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1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UX/UI Design</a:t>
            </a:r>
            <a:br>
              <a:rPr lang="en-US" dirty="0" smtClean="0"/>
            </a:br>
            <a:r>
              <a:rPr lang="en-US" sz="2800" dirty="0" smtClean="0"/>
              <a:t>The functionality of the window</a:t>
            </a:r>
            <a:endParaRPr lang="en-US" sz="2800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Circular in shape</a:t>
            </a:r>
          </a:p>
          <a:p>
            <a:r>
              <a:rPr lang="en-US" dirty="0" smtClean="0"/>
              <a:t>Resizable (ctrl +/-)</a:t>
            </a:r>
          </a:p>
          <a:p>
            <a:r>
              <a:rPr lang="en-US" dirty="0" smtClean="0"/>
              <a:t>Sticks to a corner of the screen</a:t>
            </a:r>
          </a:p>
          <a:p>
            <a:r>
              <a:rPr lang="en-US" dirty="0" smtClean="0"/>
              <a:t>Upon double click rotates to next corner clockwise (default = top right)</a:t>
            </a:r>
          </a:p>
          <a:p>
            <a:r>
              <a:rPr lang="en-US" dirty="0" smtClean="0"/>
              <a:t>Side pane expands upon click on element (the AP logo)</a:t>
            </a:r>
            <a:endParaRPr lang="en-US" dirty="0"/>
          </a:p>
        </p:txBody>
      </p:sp>
      <p:sp>
        <p:nvSpPr>
          <p:cNvPr id="3" name="Ovaal 2"/>
          <p:cNvSpPr/>
          <p:nvPr/>
        </p:nvSpPr>
        <p:spPr>
          <a:xfrm>
            <a:off x="1300501" y="1054033"/>
            <a:ext cx="1364333" cy="13643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ep 12"/>
          <p:cNvGrpSpPr/>
          <p:nvPr/>
        </p:nvGrpSpPr>
        <p:grpSpPr>
          <a:xfrm>
            <a:off x="3682846" y="899620"/>
            <a:ext cx="3413125" cy="2276475"/>
            <a:chOff x="3682846" y="899620"/>
            <a:chExt cx="3413125" cy="2276475"/>
          </a:xfrm>
        </p:grpSpPr>
        <p:sp>
          <p:nvSpPr>
            <p:cNvPr id="35" name="Ovaal 34"/>
            <p:cNvSpPr/>
            <p:nvPr/>
          </p:nvSpPr>
          <p:spPr>
            <a:xfrm>
              <a:off x="6464146" y="899621"/>
              <a:ext cx="625536" cy="666750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1</a:t>
              </a:r>
              <a:endParaRPr lang="en-US" dirty="0">
                <a:solidFill>
                  <a:srgbClr val="002451"/>
                </a:solidFill>
              </a:endParaRPr>
            </a:p>
          </p:txBody>
        </p:sp>
        <p:sp>
          <p:nvSpPr>
            <p:cNvPr id="9" name="Rechthoek 8"/>
            <p:cNvSpPr/>
            <p:nvPr/>
          </p:nvSpPr>
          <p:spPr>
            <a:xfrm>
              <a:off x="3682846" y="899620"/>
              <a:ext cx="3413125" cy="2276475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Screen</a:t>
              </a:r>
              <a:endParaRPr lang="en-US" dirty="0">
                <a:solidFill>
                  <a:srgbClr val="002451"/>
                </a:solidFill>
              </a:endParaRPr>
            </a:p>
          </p:txBody>
        </p:sp>
      </p:grpSp>
      <p:grpSp>
        <p:nvGrpSpPr>
          <p:cNvPr id="12" name="Groep 11"/>
          <p:cNvGrpSpPr/>
          <p:nvPr/>
        </p:nvGrpSpPr>
        <p:grpSpPr>
          <a:xfrm>
            <a:off x="3579547" y="707108"/>
            <a:ext cx="3583938" cy="2463979"/>
            <a:chOff x="3579547" y="707108"/>
            <a:chExt cx="3583938" cy="2463979"/>
          </a:xfrm>
        </p:grpSpPr>
        <p:sp>
          <p:nvSpPr>
            <p:cNvPr id="43" name="Ovaal 42"/>
            <p:cNvSpPr/>
            <p:nvPr/>
          </p:nvSpPr>
          <p:spPr>
            <a:xfrm>
              <a:off x="6464146" y="2504337"/>
              <a:ext cx="625536" cy="666750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2</a:t>
              </a:r>
              <a:endParaRPr lang="en-US" dirty="0">
                <a:solidFill>
                  <a:srgbClr val="002451"/>
                </a:solidFill>
              </a:endParaRPr>
            </a:p>
          </p:txBody>
        </p:sp>
        <p:sp>
          <p:nvSpPr>
            <p:cNvPr id="44" name="Ovaal 43"/>
            <p:cNvSpPr/>
            <p:nvPr/>
          </p:nvSpPr>
          <p:spPr>
            <a:xfrm>
              <a:off x="3682846" y="2504337"/>
              <a:ext cx="625536" cy="666750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3</a:t>
              </a:r>
              <a:endParaRPr lang="en-US" dirty="0">
                <a:solidFill>
                  <a:srgbClr val="002451"/>
                </a:solidFill>
              </a:endParaRPr>
            </a:p>
          </p:txBody>
        </p:sp>
        <p:sp>
          <p:nvSpPr>
            <p:cNvPr id="47" name="Ovaal 46"/>
            <p:cNvSpPr/>
            <p:nvPr/>
          </p:nvSpPr>
          <p:spPr>
            <a:xfrm>
              <a:off x="3682846" y="899619"/>
              <a:ext cx="625536" cy="666750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4</a:t>
              </a:r>
              <a:endParaRPr lang="en-US" dirty="0">
                <a:solidFill>
                  <a:srgbClr val="002451"/>
                </a:solidFill>
              </a:endParaRPr>
            </a:p>
          </p:txBody>
        </p:sp>
        <p:cxnSp>
          <p:nvCxnSpPr>
            <p:cNvPr id="14" name="Rechte verbindingslijn 13"/>
            <p:cNvCxnSpPr/>
            <p:nvPr/>
          </p:nvCxnSpPr>
          <p:spPr>
            <a:xfrm>
              <a:off x="4578196" y="1247529"/>
              <a:ext cx="1638300" cy="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Rechte verbindingslijn 15"/>
            <p:cNvCxnSpPr/>
            <p:nvPr/>
          </p:nvCxnSpPr>
          <p:spPr>
            <a:xfrm>
              <a:off x="6797521" y="1736480"/>
              <a:ext cx="0" cy="615494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Rechte verbindingslijn 17"/>
            <p:cNvCxnSpPr/>
            <p:nvPr/>
          </p:nvCxnSpPr>
          <p:spPr>
            <a:xfrm flipH="1">
              <a:off x="4578196" y="2885829"/>
              <a:ext cx="1752600" cy="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Rechte verbindingslijn 19"/>
            <p:cNvCxnSpPr/>
            <p:nvPr/>
          </p:nvCxnSpPr>
          <p:spPr>
            <a:xfrm flipV="1">
              <a:off x="3987646" y="1736480"/>
              <a:ext cx="0" cy="615494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3" name="Explosie 2 82"/>
            <p:cNvSpPr/>
            <p:nvPr/>
          </p:nvSpPr>
          <p:spPr>
            <a:xfrm>
              <a:off x="6318013" y="859441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84" name="Explosie 2 83"/>
            <p:cNvSpPr/>
            <p:nvPr/>
          </p:nvSpPr>
          <p:spPr>
            <a:xfrm>
              <a:off x="6390342" y="768037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85" name="Explosie 2 84"/>
            <p:cNvSpPr/>
            <p:nvPr/>
          </p:nvSpPr>
          <p:spPr>
            <a:xfrm>
              <a:off x="6180363" y="2460031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86" name="Explosie 2 85"/>
            <p:cNvSpPr/>
            <p:nvPr/>
          </p:nvSpPr>
          <p:spPr>
            <a:xfrm>
              <a:off x="6252692" y="2368627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87" name="Explosie 2 86"/>
            <p:cNvSpPr/>
            <p:nvPr/>
          </p:nvSpPr>
          <p:spPr>
            <a:xfrm>
              <a:off x="3579547" y="2422338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88" name="Explosie 2 87"/>
            <p:cNvSpPr/>
            <p:nvPr/>
          </p:nvSpPr>
          <p:spPr>
            <a:xfrm>
              <a:off x="3651876" y="2330934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89" name="Explosie 2 88"/>
            <p:cNvSpPr/>
            <p:nvPr/>
          </p:nvSpPr>
          <p:spPr>
            <a:xfrm>
              <a:off x="3592402" y="798512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90" name="Explosie 2 89"/>
            <p:cNvSpPr/>
            <p:nvPr/>
          </p:nvSpPr>
          <p:spPr>
            <a:xfrm>
              <a:off x="3664731" y="707108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</p:grpSp>
      <p:grpSp>
        <p:nvGrpSpPr>
          <p:cNvPr id="10" name="Groep 9"/>
          <p:cNvGrpSpPr/>
          <p:nvPr/>
        </p:nvGrpSpPr>
        <p:grpSpPr>
          <a:xfrm>
            <a:off x="214651" y="2637404"/>
            <a:ext cx="7082554" cy="3558154"/>
            <a:chOff x="214651" y="2637404"/>
            <a:chExt cx="7082554" cy="3558154"/>
          </a:xfrm>
        </p:grpSpPr>
        <p:sp>
          <p:nvSpPr>
            <p:cNvPr id="65" name="Rechthoek met één afgeronde hoek 64"/>
            <p:cNvSpPr/>
            <p:nvPr/>
          </p:nvSpPr>
          <p:spPr>
            <a:xfrm>
              <a:off x="1119600" y="4604561"/>
              <a:ext cx="2143126" cy="1195635"/>
            </a:xfrm>
            <a:prstGeom prst="round1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Rechthoek met één afgeronde hoek 57"/>
            <p:cNvSpPr/>
            <p:nvPr/>
          </p:nvSpPr>
          <p:spPr>
            <a:xfrm>
              <a:off x="6330796" y="3990956"/>
              <a:ext cx="650875" cy="456745"/>
            </a:xfrm>
            <a:prstGeom prst="round1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Rechthoek met één afgeronde hoek 58"/>
            <p:cNvSpPr/>
            <p:nvPr/>
          </p:nvSpPr>
          <p:spPr>
            <a:xfrm>
              <a:off x="3987646" y="5562354"/>
              <a:ext cx="650875" cy="456745"/>
            </a:xfrm>
            <a:prstGeom prst="round1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Rechthoek met één afgeronde hoek 59"/>
            <p:cNvSpPr/>
            <p:nvPr/>
          </p:nvSpPr>
          <p:spPr>
            <a:xfrm>
              <a:off x="3987646" y="3990956"/>
              <a:ext cx="650875" cy="456745"/>
            </a:xfrm>
            <a:prstGeom prst="round1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Rechthoek met één afgeronde hoek 56"/>
            <p:cNvSpPr/>
            <p:nvPr/>
          </p:nvSpPr>
          <p:spPr>
            <a:xfrm>
              <a:off x="6330796" y="5562354"/>
              <a:ext cx="650875" cy="456745"/>
            </a:xfrm>
            <a:prstGeom prst="round1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Ovaal 63"/>
            <p:cNvSpPr/>
            <p:nvPr/>
          </p:nvSpPr>
          <p:spPr>
            <a:xfrm>
              <a:off x="214651" y="4521133"/>
              <a:ext cx="1364333" cy="136433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Rechthoek 47"/>
            <p:cNvSpPr/>
            <p:nvPr/>
          </p:nvSpPr>
          <p:spPr>
            <a:xfrm>
              <a:off x="3682846" y="3871420"/>
              <a:ext cx="3413125" cy="2276475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Screen</a:t>
              </a:r>
              <a:endParaRPr lang="en-US" dirty="0">
                <a:solidFill>
                  <a:srgbClr val="002451"/>
                </a:solidFill>
              </a:endParaRPr>
            </a:p>
          </p:txBody>
        </p:sp>
        <p:sp>
          <p:nvSpPr>
            <p:cNvPr id="49" name="Ovaal 48"/>
            <p:cNvSpPr/>
            <p:nvPr/>
          </p:nvSpPr>
          <p:spPr>
            <a:xfrm>
              <a:off x="6018028" y="3871421"/>
              <a:ext cx="625536" cy="6667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1</a:t>
              </a:r>
              <a:endParaRPr lang="en-US" dirty="0">
                <a:solidFill>
                  <a:srgbClr val="002451"/>
                </a:solidFill>
              </a:endParaRPr>
            </a:p>
          </p:txBody>
        </p:sp>
        <p:sp>
          <p:nvSpPr>
            <p:cNvPr id="50" name="Ovaal 49"/>
            <p:cNvSpPr/>
            <p:nvPr/>
          </p:nvSpPr>
          <p:spPr>
            <a:xfrm>
              <a:off x="6018028" y="5476137"/>
              <a:ext cx="625536" cy="6667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2</a:t>
              </a:r>
              <a:endParaRPr lang="en-US" dirty="0">
                <a:solidFill>
                  <a:srgbClr val="002451"/>
                </a:solidFill>
              </a:endParaRPr>
            </a:p>
          </p:txBody>
        </p:sp>
        <p:sp>
          <p:nvSpPr>
            <p:cNvPr id="51" name="Ovaal 50"/>
            <p:cNvSpPr/>
            <p:nvPr/>
          </p:nvSpPr>
          <p:spPr>
            <a:xfrm>
              <a:off x="3682846" y="5476137"/>
              <a:ext cx="625536" cy="6667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3</a:t>
              </a:r>
              <a:endParaRPr lang="en-US" dirty="0">
                <a:solidFill>
                  <a:srgbClr val="002451"/>
                </a:solidFill>
              </a:endParaRPr>
            </a:p>
          </p:txBody>
        </p:sp>
        <p:sp>
          <p:nvSpPr>
            <p:cNvPr id="52" name="Ovaal 51"/>
            <p:cNvSpPr/>
            <p:nvPr/>
          </p:nvSpPr>
          <p:spPr>
            <a:xfrm>
              <a:off x="3682846" y="3871419"/>
              <a:ext cx="625536" cy="6667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002451"/>
                  </a:solidFill>
                </a:rPr>
                <a:t>4</a:t>
              </a:r>
              <a:endParaRPr lang="en-US" dirty="0">
                <a:solidFill>
                  <a:srgbClr val="002451"/>
                </a:solidFill>
              </a:endParaRPr>
            </a:p>
          </p:txBody>
        </p:sp>
        <p:cxnSp>
          <p:nvCxnSpPr>
            <p:cNvPr id="54" name="Rechte verbindingslijn 53"/>
            <p:cNvCxnSpPr/>
            <p:nvPr/>
          </p:nvCxnSpPr>
          <p:spPr>
            <a:xfrm>
              <a:off x="6351403" y="4708280"/>
              <a:ext cx="0" cy="615494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3" name="Groep 32"/>
            <p:cNvGrpSpPr/>
            <p:nvPr/>
          </p:nvGrpSpPr>
          <p:grpSpPr>
            <a:xfrm>
              <a:off x="4898870" y="4219329"/>
              <a:ext cx="981075" cy="1638300"/>
              <a:chOff x="4086225" y="3752850"/>
              <a:chExt cx="1752600" cy="1638300"/>
            </a:xfrm>
          </p:grpSpPr>
          <p:cxnSp>
            <p:nvCxnSpPr>
              <p:cNvPr id="53" name="Rechte verbindingslijn 52"/>
              <p:cNvCxnSpPr/>
              <p:nvPr/>
            </p:nvCxnSpPr>
            <p:spPr>
              <a:xfrm>
                <a:off x="4086225" y="3752850"/>
                <a:ext cx="1638300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5" name="Rechte verbindingslijn 54"/>
              <p:cNvCxnSpPr/>
              <p:nvPr/>
            </p:nvCxnSpPr>
            <p:spPr>
              <a:xfrm flipH="1">
                <a:off x="4086225" y="5391150"/>
                <a:ext cx="1752600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56" name="Rechte verbindingslijn 55"/>
            <p:cNvCxnSpPr/>
            <p:nvPr/>
          </p:nvCxnSpPr>
          <p:spPr>
            <a:xfrm flipV="1">
              <a:off x="3987646" y="4708280"/>
              <a:ext cx="0" cy="615494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Rechte verbindingslijn 65"/>
            <p:cNvCxnSpPr/>
            <p:nvPr/>
          </p:nvCxnSpPr>
          <p:spPr>
            <a:xfrm>
              <a:off x="1962533" y="2637404"/>
              <a:ext cx="0" cy="1724517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4" name="Groep 73"/>
            <p:cNvGrpSpPr/>
            <p:nvPr/>
          </p:nvGrpSpPr>
          <p:grpSpPr>
            <a:xfrm>
              <a:off x="802010" y="5488941"/>
              <a:ext cx="189613" cy="107175"/>
              <a:chOff x="-30451" y="4087429"/>
              <a:chExt cx="443726" cy="250807"/>
            </a:xfrm>
          </p:grpSpPr>
          <p:sp>
            <p:nvSpPr>
              <p:cNvPr id="75" name="Gelijkbenige driehoek 74"/>
              <p:cNvSpPr/>
              <p:nvPr/>
            </p:nvSpPr>
            <p:spPr>
              <a:xfrm>
                <a:off x="-30451" y="4093787"/>
                <a:ext cx="239346" cy="235424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/>
              </a:p>
            </p:txBody>
          </p:sp>
          <p:sp>
            <p:nvSpPr>
              <p:cNvPr id="76" name="Rechthoek 75"/>
              <p:cNvSpPr/>
              <p:nvPr/>
            </p:nvSpPr>
            <p:spPr>
              <a:xfrm>
                <a:off x="233328" y="4090387"/>
                <a:ext cx="56809" cy="247849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/>
              </a:p>
            </p:txBody>
          </p:sp>
          <p:sp>
            <p:nvSpPr>
              <p:cNvPr id="77" name="Traan 76"/>
              <p:cNvSpPr/>
              <p:nvPr/>
            </p:nvSpPr>
            <p:spPr>
              <a:xfrm rot="13500000">
                <a:off x="225053" y="4087429"/>
                <a:ext cx="188222" cy="188222"/>
              </a:xfrm>
              <a:prstGeom prst="teardrop">
                <a:avLst>
                  <a:gd name="adj" fmla="val 48114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/>
              </a:p>
            </p:txBody>
          </p:sp>
        </p:grpSp>
        <p:cxnSp>
          <p:nvCxnSpPr>
            <p:cNvPr id="78" name="Rechte verbindingslijn 77"/>
            <p:cNvCxnSpPr/>
            <p:nvPr/>
          </p:nvCxnSpPr>
          <p:spPr>
            <a:xfrm>
              <a:off x="2094131" y="2637404"/>
              <a:ext cx="0" cy="1724517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Explosie 2 79"/>
            <p:cNvSpPr/>
            <p:nvPr/>
          </p:nvSpPr>
          <p:spPr>
            <a:xfrm>
              <a:off x="898365" y="5127201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91" name="Explosie 2 90"/>
            <p:cNvSpPr/>
            <p:nvPr/>
          </p:nvSpPr>
          <p:spPr>
            <a:xfrm>
              <a:off x="3532610" y="3719056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92" name="Explosie 2 91"/>
            <p:cNvSpPr/>
            <p:nvPr/>
          </p:nvSpPr>
          <p:spPr>
            <a:xfrm>
              <a:off x="3604939" y="3627652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93" name="Explosie 2 92"/>
            <p:cNvSpPr/>
            <p:nvPr/>
          </p:nvSpPr>
          <p:spPr>
            <a:xfrm>
              <a:off x="6154142" y="3719056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94" name="Explosie 2 93"/>
            <p:cNvSpPr/>
            <p:nvPr/>
          </p:nvSpPr>
          <p:spPr>
            <a:xfrm>
              <a:off x="6226471" y="3627652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95" name="Explosie 2 94"/>
            <p:cNvSpPr/>
            <p:nvPr/>
          </p:nvSpPr>
          <p:spPr>
            <a:xfrm>
              <a:off x="6451733" y="5504711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96" name="Explosie 2 95"/>
            <p:cNvSpPr/>
            <p:nvPr/>
          </p:nvSpPr>
          <p:spPr>
            <a:xfrm>
              <a:off x="6524062" y="5413307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97" name="Explosie 2 96"/>
            <p:cNvSpPr/>
            <p:nvPr/>
          </p:nvSpPr>
          <p:spPr>
            <a:xfrm>
              <a:off x="3967326" y="5842640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98" name="Explosie 2 97"/>
            <p:cNvSpPr/>
            <p:nvPr/>
          </p:nvSpPr>
          <p:spPr>
            <a:xfrm>
              <a:off x="4039655" y="5751236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</p:grpSp>
      <p:grpSp>
        <p:nvGrpSpPr>
          <p:cNvPr id="2" name="Groep 1"/>
          <p:cNvGrpSpPr/>
          <p:nvPr/>
        </p:nvGrpSpPr>
        <p:grpSpPr>
          <a:xfrm>
            <a:off x="151237" y="966012"/>
            <a:ext cx="2570182" cy="1843334"/>
            <a:chOff x="151237" y="966012"/>
            <a:chExt cx="2570182" cy="1843334"/>
          </a:xfrm>
        </p:grpSpPr>
        <p:sp>
          <p:nvSpPr>
            <p:cNvPr id="37" name="Ovaal 36"/>
            <p:cNvSpPr/>
            <p:nvPr/>
          </p:nvSpPr>
          <p:spPr>
            <a:xfrm>
              <a:off x="878085" y="966012"/>
              <a:ext cx="1843334" cy="184333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                </a:t>
              </a:r>
              <a:endParaRPr lang="en-US" dirty="0"/>
            </a:p>
          </p:txBody>
        </p:sp>
        <p:grpSp>
          <p:nvGrpSpPr>
            <p:cNvPr id="70" name="Groep 69"/>
            <p:cNvGrpSpPr/>
            <p:nvPr/>
          </p:nvGrpSpPr>
          <p:grpSpPr>
            <a:xfrm>
              <a:off x="1887860" y="1933187"/>
              <a:ext cx="189613" cy="107175"/>
              <a:chOff x="-30451" y="4087429"/>
              <a:chExt cx="443726" cy="250807"/>
            </a:xfrm>
          </p:grpSpPr>
          <p:sp>
            <p:nvSpPr>
              <p:cNvPr id="71" name="Gelijkbenige driehoek 70"/>
              <p:cNvSpPr/>
              <p:nvPr/>
            </p:nvSpPr>
            <p:spPr>
              <a:xfrm>
                <a:off x="-30451" y="4093787"/>
                <a:ext cx="239346" cy="235424"/>
              </a:xfrm>
              <a:prstGeom prst="triangl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/>
              </a:p>
            </p:txBody>
          </p:sp>
          <p:sp>
            <p:nvSpPr>
              <p:cNvPr id="72" name="Rechthoek 71"/>
              <p:cNvSpPr/>
              <p:nvPr/>
            </p:nvSpPr>
            <p:spPr>
              <a:xfrm>
                <a:off x="233328" y="4090387"/>
                <a:ext cx="56809" cy="247849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/>
              </a:p>
            </p:txBody>
          </p:sp>
          <p:sp>
            <p:nvSpPr>
              <p:cNvPr id="73" name="Traan 72"/>
              <p:cNvSpPr/>
              <p:nvPr/>
            </p:nvSpPr>
            <p:spPr>
              <a:xfrm rot="13500000">
                <a:off x="225053" y="4087429"/>
                <a:ext cx="188222" cy="188222"/>
              </a:xfrm>
              <a:prstGeom prst="teardrop">
                <a:avLst>
                  <a:gd name="adj" fmla="val 48114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BE"/>
              </a:p>
            </p:txBody>
          </p:sp>
        </p:grpSp>
        <p:sp>
          <p:nvSpPr>
            <p:cNvPr id="79" name="Explosie 2 78"/>
            <p:cNvSpPr/>
            <p:nvPr/>
          </p:nvSpPr>
          <p:spPr>
            <a:xfrm>
              <a:off x="1906162" y="1552591"/>
              <a:ext cx="773143" cy="352918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rgbClr val="002451"/>
                  </a:solidFill>
                </a:rPr>
                <a:t>click</a:t>
              </a:r>
              <a:endParaRPr lang="en-US" sz="1400" dirty="0">
                <a:solidFill>
                  <a:srgbClr val="002451"/>
                </a:solidFill>
              </a:endParaRPr>
            </a:p>
          </p:txBody>
        </p:sp>
        <p:sp>
          <p:nvSpPr>
            <p:cNvPr id="81" name="Afgeronde rechthoek 80"/>
            <p:cNvSpPr/>
            <p:nvPr/>
          </p:nvSpPr>
          <p:spPr>
            <a:xfrm>
              <a:off x="151237" y="2390649"/>
              <a:ext cx="529153" cy="3238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 smtClean="0">
                  <a:solidFill>
                    <a:srgbClr val="002451"/>
                  </a:solidFill>
                </a:rPr>
                <a:t>CTRL</a:t>
              </a:r>
              <a:endParaRPr lang="en-US" sz="1200" dirty="0">
                <a:solidFill>
                  <a:srgbClr val="002451"/>
                </a:solidFill>
              </a:endParaRPr>
            </a:p>
          </p:txBody>
        </p:sp>
        <p:sp>
          <p:nvSpPr>
            <p:cNvPr id="82" name="Afgeronde rechthoek 81"/>
            <p:cNvSpPr/>
            <p:nvPr/>
          </p:nvSpPr>
          <p:spPr>
            <a:xfrm>
              <a:off x="758830" y="2390649"/>
              <a:ext cx="314629" cy="3238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 smtClean="0">
                  <a:solidFill>
                    <a:srgbClr val="002451"/>
                  </a:solidFill>
                </a:rPr>
                <a:t>+</a:t>
              </a:r>
              <a:endParaRPr lang="en-US" sz="1200" dirty="0">
                <a:solidFill>
                  <a:srgbClr val="002451"/>
                </a:solidFill>
              </a:endParaRPr>
            </a:p>
          </p:txBody>
        </p:sp>
        <p:sp>
          <p:nvSpPr>
            <p:cNvPr id="99" name="Afgeronde rechthoek 98"/>
            <p:cNvSpPr/>
            <p:nvPr/>
          </p:nvSpPr>
          <p:spPr>
            <a:xfrm>
              <a:off x="1343736" y="2385912"/>
              <a:ext cx="314629" cy="3238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 smtClean="0">
                  <a:solidFill>
                    <a:srgbClr val="002451"/>
                  </a:solidFill>
                </a:rPr>
                <a:t>-</a:t>
              </a:r>
              <a:endParaRPr lang="en-US" sz="1200" dirty="0">
                <a:solidFill>
                  <a:srgbClr val="002451"/>
                </a:solidFill>
              </a:endParaRPr>
            </a:p>
          </p:txBody>
        </p:sp>
        <p:cxnSp>
          <p:nvCxnSpPr>
            <p:cNvPr id="101" name="Rechte verbindingslijn 100"/>
            <p:cNvCxnSpPr/>
            <p:nvPr/>
          </p:nvCxnSpPr>
          <p:spPr>
            <a:xfrm flipH="1">
              <a:off x="1098683" y="2334520"/>
              <a:ext cx="224792" cy="470256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63681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Aangepast 1">
      <a:dk1>
        <a:srgbClr val="002451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>
    <a:spDef>
      <a:spPr>
        <a:noFill/>
        <a:ln>
          <a:solidFill>
            <a:schemeClr val="tx1"/>
          </a:solidFill>
          <a:headEnd type="none" w="med" len="med"/>
          <a:tailEnd type="arrow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>
          <a:solidFill>
            <a:srgbClr val="C00000"/>
          </a:solidFill>
          <a:headEnd type="none" w="med" len="med"/>
          <a:tailEnd type="none" w="med" len="med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TM04033921[[fn=Damast]]</Template>
  <TotalTime>0</TotalTime>
  <Words>1880</Words>
  <Application>Microsoft Office PowerPoint</Application>
  <PresentationFormat>Breedbeeld</PresentationFormat>
  <Paragraphs>573</Paragraphs>
  <Slides>54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54</vt:i4>
      </vt:variant>
    </vt:vector>
  </HeadingPairs>
  <TitlesOfParts>
    <vt:vector size="60" baseType="lpstr">
      <vt:lpstr>Arial</vt:lpstr>
      <vt:lpstr>Arial Black</vt:lpstr>
      <vt:lpstr>Calibri</vt:lpstr>
      <vt:lpstr>Consolas</vt:lpstr>
      <vt:lpstr>Segoe Script</vt:lpstr>
      <vt:lpstr>Damask</vt:lpstr>
      <vt:lpstr>Java advanced</vt:lpstr>
      <vt:lpstr>PowerPoint-presentatie</vt:lpstr>
      <vt:lpstr>The Use Case </vt:lpstr>
      <vt:lpstr>The Use Case </vt:lpstr>
      <vt:lpstr>What we will learn</vt:lpstr>
      <vt:lpstr>A JavaFX application step-by-step</vt:lpstr>
      <vt:lpstr>Analyze requirements</vt:lpstr>
      <vt:lpstr>UX/UI Design Introduction</vt:lpstr>
      <vt:lpstr>UX/UI Design The functionality of the window</vt:lpstr>
      <vt:lpstr>Before we get started, a quick Introduction to</vt:lpstr>
      <vt:lpstr>Before we get started, a quick Introduction to modules</vt:lpstr>
      <vt:lpstr>The Stage</vt:lpstr>
      <vt:lpstr>The Stage</vt:lpstr>
      <vt:lpstr>The Stage</vt:lpstr>
      <vt:lpstr>Start a new Application Steps to get started with a new JavaFX application</vt:lpstr>
      <vt:lpstr>The Scene Graph</vt:lpstr>
      <vt:lpstr>Several options to make The Scene Graph</vt:lpstr>
      <vt:lpstr>Let’s get started with making  The Scene Graph</vt:lpstr>
      <vt:lpstr>What are they and what do they want Nodes</vt:lpstr>
      <vt:lpstr>Exploring Node types</vt:lpstr>
      <vt:lpstr>Parent</vt:lpstr>
      <vt:lpstr>Chart</vt:lpstr>
      <vt:lpstr>Control</vt:lpstr>
      <vt:lpstr>Labeled</vt:lpstr>
      <vt:lpstr>Pane</vt:lpstr>
      <vt:lpstr>Shape</vt:lpstr>
      <vt:lpstr>PieChart</vt:lpstr>
      <vt:lpstr>ImageView</vt:lpstr>
      <vt:lpstr>Canvas</vt:lpstr>
      <vt:lpstr>MediaView</vt:lpstr>
      <vt:lpstr>ScatterChart</vt:lpstr>
      <vt:lpstr>StackedBarChart</vt:lpstr>
      <vt:lpstr>Accordion</vt:lpstr>
      <vt:lpstr>Scrollbar</vt:lpstr>
      <vt:lpstr>ProgressIndicator </vt:lpstr>
      <vt:lpstr>TreeView </vt:lpstr>
      <vt:lpstr>CheckBox </vt:lpstr>
      <vt:lpstr>WebView </vt:lpstr>
      <vt:lpstr>AnchorPane </vt:lpstr>
      <vt:lpstr>BorderPane </vt:lpstr>
      <vt:lpstr>DialogPane </vt:lpstr>
      <vt:lpstr>FlowPane </vt:lpstr>
      <vt:lpstr>GridPane </vt:lpstr>
      <vt:lpstr>StackPane </vt:lpstr>
      <vt:lpstr>TilePane </vt:lpstr>
      <vt:lpstr>Deciding on Class Structure</vt:lpstr>
      <vt:lpstr>Event handling For moving the position of the stage</vt:lpstr>
      <vt:lpstr>Property binding</vt:lpstr>
      <vt:lpstr>Property binding</vt:lpstr>
      <vt:lpstr>Scalable Vectors</vt:lpstr>
      <vt:lpstr>Transformations</vt:lpstr>
      <vt:lpstr>The Application - SidePanel</vt:lpstr>
      <vt:lpstr>The Application –  PodcastPane</vt:lpstr>
      <vt:lpstr>The Application - ListView/ListCell</vt:lpstr>
    </vt:vector>
  </TitlesOfParts>
  <Company>Artesis Plantijn Hogeschool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dhaesedavid@gmail.com</dc:creator>
  <cp:lastModifiedBy>dhaesedavid@gmail.com</cp:lastModifiedBy>
  <cp:revision>160</cp:revision>
  <dcterms:created xsi:type="dcterms:W3CDTF">2019-03-02T09:56:03Z</dcterms:created>
  <dcterms:modified xsi:type="dcterms:W3CDTF">2019-03-11T14:23:21Z</dcterms:modified>
</cp:coreProperties>
</file>